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9"/>
  </p:notesMasterIdLst>
  <p:handoutMasterIdLst>
    <p:handoutMasterId r:id="rId40"/>
  </p:handoutMasterIdLst>
  <p:sldIdLst>
    <p:sldId id="411" r:id="rId3"/>
    <p:sldId id="539" r:id="rId4"/>
    <p:sldId id="671" r:id="rId5"/>
    <p:sldId id="428" r:id="rId6"/>
    <p:sldId id="429" r:id="rId7"/>
    <p:sldId id="652" r:id="rId8"/>
    <p:sldId id="653" r:id="rId9"/>
    <p:sldId id="654" r:id="rId10"/>
    <p:sldId id="655" r:id="rId11"/>
    <p:sldId id="675" r:id="rId12"/>
    <p:sldId id="656" r:id="rId13"/>
    <p:sldId id="657" r:id="rId14"/>
    <p:sldId id="659" r:id="rId15"/>
    <p:sldId id="676" r:id="rId16"/>
    <p:sldId id="660" r:id="rId17"/>
    <p:sldId id="677" r:id="rId18"/>
    <p:sldId id="661" r:id="rId19"/>
    <p:sldId id="678" r:id="rId20"/>
    <p:sldId id="679" r:id="rId21"/>
    <p:sldId id="680" r:id="rId22"/>
    <p:sldId id="681" r:id="rId23"/>
    <p:sldId id="543" r:id="rId24"/>
    <p:sldId id="662" r:id="rId25"/>
    <p:sldId id="663" r:id="rId26"/>
    <p:sldId id="682" r:id="rId27"/>
    <p:sldId id="672" r:id="rId28"/>
    <p:sldId id="665" r:id="rId29"/>
    <p:sldId id="666" r:id="rId30"/>
    <p:sldId id="667" r:id="rId31"/>
    <p:sldId id="673" r:id="rId32"/>
    <p:sldId id="674" r:id="rId33"/>
    <p:sldId id="668" r:id="rId34"/>
    <p:sldId id="669" r:id="rId35"/>
    <p:sldId id="683" r:id="rId36"/>
    <p:sldId id="670" r:id="rId37"/>
    <p:sldId id="427" r:id="rId38"/>
  </p:sldIdLst>
  <p:sldSz cx="12192000" cy="6858000"/>
  <p:notesSz cx="6858000" cy="9144000"/>
  <p:embeddedFontLst>
    <p:embeddedFont>
      <p:font typeface="Meiryo UI" panose="020B0604030504040204" pitchFamily="34" charset="-128"/>
      <p:regular r:id="rId41"/>
      <p:bold r:id="rId42"/>
      <p:italic r:id="rId43"/>
      <p:boldItalic r:id="rId44"/>
    </p:embeddedFont>
    <p:embeddedFont>
      <p:font typeface="Times" panose="02020603050405020304" pitchFamily="18" charset="0"/>
      <p:regular r:id="rId45"/>
      <p:bold r:id="rId46"/>
      <p:italic r:id="rId47"/>
      <p:boldItalic r:id="rId48"/>
    </p:embeddedFont>
    <p:embeddedFont>
      <p:font typeface="黑体" panose="02010609060101010101" pitchFamily="49" charset="-122"/>
      <p:regular r:id="rId49"/>
    </p:embeddedFont>
    <p:embeddedFont>
      <p:font typeface="楷体" panose="02010609060101010101" pitchFamily="49" charset="-122"/>
      <p:regular r:id="rId50"/>
    </p:embeddedFont>
    <p:embeddedFont>
      <p:font typeface="微软雅黑" panose="020B0503020204020204" pitchFamily="34" charset="-122"/>
      <p:regular r:id="rId51"/>
      <p:bold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9">
          <p15:clr>
            <a:srgbClr val="A4A3A4"/>
          </p15:clr>
        </p15:guide>
        <p15:guide id="2" pos="412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61AF"/>
    <a:srgbClr val="2563B7"/>
    <a:srgbClr val="2068CA"/>
    <a:srgbClr val="C3744A"/>
    <a:srgbClr val="1D5167"/>
    <a:srgbClr val="144D73"/>
    <a:srgbClr val="FFFFFF"/>
    <a:srgbClr val="462900"/>
    <a:srgbClr val="D40000"/>
    <a:srgbClr val="B1B6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67" d="100"/>
          <a:sy n="67" d="100"/>
        </p:scale>
        <p:origin x="688" y="52"/>
      </p:cViewPr>
      <p:guideLst>
        <p:guide orient="horz" pos="1959"/>
        <p:guide pos="412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14.wmf"/><Relationship Id="rId1" Type="http://schemas.openxmlformats.org/officeDocument/2006/relationships/image" Target="../media/image28.wmf"/><Relationship Id="rId5" Type="http://schemas.openxmlformats.org/officeDocument/2006/relationships/image" Target="../media/image31.wmf"/><Relationship Id="rId4"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14.wmf"/><Relationship Id="rId5" Type="http://schemas.openxmlformats.org/officeDocument/2006/relationships/image" Target="../media/image36.wmf"/><Relationship Id="rId4"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pPr/>
              <a:t>2022/5/20</a:t>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pPr/>
              <a:t>‹#›</a:t>
            </a:fld>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pPr/>
              <a:t>2022/5/20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57FA8790-45AA-4220-9651-32B8EA77F9B8}" type="slidenum">
              <a:rPr lang="zh-CN" altLang="en-US" smtClean="0">
                <a:latin typeface="Arial" pitchFamily="34" charset="0"/>
              </a:rPr>
              <a:pPr/>
              <a:t>30</a:t>
            </a:fld>
            <a:endParaRPr lang="en-US" altLang="zh-CN">
              <a:latin typeface="Arial" pitchFamily="34" charset="0"/>
            </a:endParaRPr>
          </a:p>
        </p:txBody>
      </p:sp>
      <p:sp>
        <p:nvSpPr>
          <p:cNvPr id="63491" name="Rectangle 2"/>
          <p:cNvSpPr>
            <a:spLocks noGrp="1" noRot="1" noChangeAspect="1" noChangeArrowheads="1" noTextEdit="1"/>
          </p:cNvSpPr>
          <p:nvPr>
            <p:ph type="sldImg"/>
          </p:nvPr>
        </p:nvSpPr>
        <p:spPr>
          <a:xfrm>
            <a:off x="393700" y="692150"/>
            <a:ext cx="6070600" cy="3416300"/>
          </a:xfrm>
          <a:ln w="12700" cap="flat">
            <a:solidFill>
              <a:schemeClr val="tx1"/>
            </a:solidFill>
          </a:ln>
        </p:spPr>
      </p:sp>
      <p:sp>
        <p:nvSpPr>
          <p:cNvPr id="63492" name="Rectangle 3"/>
          <p:cNvSpPr>
            <a:spLocks noGrp="1" noChangeArrowheads="1"/>
          </p:cNvSpPr>
          <p:nvPr>
            <p:ph type="body" idx="1"/>
          </p:nvPr>
        </p:nvSpPr>
        <p:spPr>
          <a:noFill/>
          <a:ln/>
        </p:spPr>
        <p:txBody>
          <a:bodyPr lIns="90487" tIns="44450" rIns="90487" bIns="44450"/>
          <a:lstStyle/>
          <a:p>
            <a:pPr eaLnBrk="1" hangingPunct="1"/>
            <a:r>
              <a:rPr lang="en-US" altLang="zh-CN" u="sng">
                <a:latin typeface="Arial" pitchFamily="34" charset="0"/>
              </a:rPr>
              <a:t>Instructor Notes:</a:t>
            </a:r>
          </a:p>
          <a:p>
            <a:pPr eaLnBrk="1" hangingPunct="1"/>
            <a:r>
              <a:rPr lang="en-US" altLang="zh-CN">
                <a:latin typeface="Arial" pitchFamily="34" charset="0"/>
              </a:rPr>
              <a:t>1O Uncertainty surrounding the world economy lowered profit expectations, leading to a fall in investment and a decrease in aggregate demand.</a:t>
            </a:r>
          </a:p>
          <a:p>
            <a:pPr eaLnBrk="1" hangingPunct="1"/>
            <a:r>
              <a:rPr lang="en-US" altLang="zh-CN">
                <a:latin typeface="Arial" pitchFamily="34" charset="0"/>
              </a:rPr>
              <a:t>2) The aggregate demand curve shifted to AD</a:t>
            </a:r>
            <a:r>
              <a:rPr lang="en-US" altLang="zh-CN" baseline="-25000">
                <a:latin typeface="Arial" pitchFamily="34" charset="0"/>
              </a:rPr>
              <a:t>91</a:t>
            </a:r>
            <a:r>
              <a:rPr lang="en-US" altLang="zh-CN">
                <a:latin typeface="Arial" pitchFamily="34" charset="0"/>
              </a:rPr>
              <a:t>.</a:t>
            </a:r>
          </a:p>
          <a:p>
            <a:pPr eaLnBrk="1" hangingPunct="1"/>
            <a:r>
              <a:rPr lang="en-US" altLang="zh-CN">
                <a:latin typeface="Arial" pitchFamily="34" charset="0"/>
              </a:rPr>
              <a:t>3) The combination of a decrease in both aggregate supply and aggregate demand puts the economy into recession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D08E667-7BE3-40CF-8313-294C6EC77D12}" type="slidenum">
              <a:rPr lang="zh-CN" altLang="en-US" smtClean="0">
                <a:latin typeface="Arial" pitchFamily="34" charset="0"/>
              </a:rPr>
              <a:pPr/>
              <a:t>31</a:t>
            </a:fld>
            <a:endParaRPr lang="en-US" altLang="zh-CN">
              <a:latin typeface="Arial" pitchFamily="34" charset="0"/>
            </a:endParaRPr>
          </a:p>
        </p:txBody>
      </p:sp>
      <p:sp>
        <p:nvSpPr>
          <p:cNvPr id="64515" name="Rectangle 2"/>
          <p:cNvSpPr>
            <a:spLocks noGrp="1" noRot="1" noChangeAspect="1" noChangeArrowheads="1" noTextEdit="1"/>
          </p:cNvSpPr>
          <p:nvPr>
            <p:ph type="sldImg"/>
          </p:nvPr>
        </p:nvSpPr>
        <p:spPr>
          <a:xfrm>
            <a:off x="393700" y="692150"/>
            <a:ext cx="6070600" cy="3416300"/>
          </a:xfrm>
          <a:ln w="12700" cap="flat">
            <a:solidFill>
              <a:schemeClr val="tx1"/>
            </a:solidFill>
          </a:ln>
        </p:spPr>
      </p:sp>
      <p:sp>
        <p:nvSpPr>
          <p:cNvPr id="64516" name="Rectangle 3"/>
          <p:cNvSpPr>
            <a:spLocks noGrp="1" noChangeArrowheads="1"/>
          </p:cNvSpPr>
          <p:nvPr>
            <p:ph type="body" idx="1"/>
          </p:nvPr>
        </p:nvSpPr>
        <p:spPr>
          <a:noFill/>
          <a:ln/>
        </p:spPr>
        <p:txBody>
          <a:bodyPr lIns="90487" tIns="44450" rIns="90487" bIns="44450"/>
          <a:lstStyle/>
          <a:p>
            <a:pPr eaLnBrk="1" hangingPunct="1"/>
            <a:endParaRPr lang="zh-CN" alt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2.xml"/><Relationship Id="rId5" Type="http://schemas.openxmlformats.org/officeDocument/2006/relationships/tags" Target="../tags/tag73.xml"/><Relationship Id="rId4" Type="http://schemas.openxmlformats.org/officeDocument/2006/relationships/tags" Target="../tags/tag7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2.xml"/><Relationship Id="rId5" Type="http://schemas.openxmlformats.org/officeDocument/2006/relationships/tags" Target="../tags/tag78.xml"/><Relationship Id="rId4" Type="http://schemas.openxmlformats.org/officeDocument/2006/relationships/tags" Target="../tags/tag77.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2.xml"/><Relationship Id="rId5" Type="http://schemas.openxmlformats.org/officeDocument/2006/relationships/tags" Target="../tags/tag83.xml"/><Relationship Id="rId4" Type="http://schemas.openxmlformats.org/officeDocument/2006/relationships/tags" Target="../tags/tag8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slideMaster" Target="../slideMasters/slideMaster2.xml"/><Relationship Id="rId4" Type="http://schemas.openxmlformats.org/officeDocument/2006/relationships/tags" Target="../tags/tag10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Master" Target="../slideMasters/slideMaster2.xml"/><Relationship Id="rId5" Type="http://schemas.openxmlformats.org/officeDocument/2006/relationships/tags" Target="../tags/tag115.xml"/><Relationship Id="rId4" Type="http://schemas.openxmlformats.org/officeDocument/2006/relationships/tags" Target="../tags/tag11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2.xml"/><Relationship Id="rId4" Type="http://schemas.openxmlformats.org/officeDocument/2006/relationships/tags" Target="../tags/tag11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2.xml"/><Relationship Id="rId5" Type="http://schemas.openxmlformats.org/officeDocument/2006/relationships/tags" Target="../tags/tag124.xml"/><Relationship Id="rId4" Type="http://schemas.openxmlformats.org/officeDocument/2006/relationships/tags" Target="../tags/tag12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pPr/>
              <a:t>2022/5/20</a:t>
            </a:fld>
            <a:endParaRPr lang="zh-CN" altLang="en-US"/>
          </a:p>
        </p:txBody>
      </p:sp>
      <p:sp>
        <p:nvSpPr>
          <p:cNvPr id="17" name="页脚占位符 16"/>
          <p:cNvSpPr>
            <a:spLocks noGrp="1"/>
          </p:cNvSpPr>
          <p:nvPr>
            <p:ph type="ftr" sz="quarter" idx="11"/>
            <p:custDataLst>
              <p:tags r:id="rId4"/>
            </p:custDataLst>
          </p:nvPr>
        </p:nvSpPr>
        <p:spPr/>
        <p:txBody>
          <a:bodyPr/>
          <a:lstStyle/>
          <a:p>
            <a:r>
              <a:rPr lang="zh-CN" altLang="en-US" dirty="0"/>
              <a:t>北京工商大学经济学院经济系</a:t>
            </a:r>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dirty="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2022/5/20</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2022/5/20</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pPr/>
              <a:t>2022/5/20</a:t>
            </a:fld>
            <a:endParaRPr lang="zh-CN" altLang="en-US"/>
          </a:p>
        </p:txBody>
      </p:sp>
      <p:sp>
        <p:nvSpPr>
          <p:cNvPr id="17" name="页脚占位符 16"/>
          <p:cNvSpPr>
            <a:spLocks noGrp="1"/>
          </p:cNvSpPr>
          <p:nvPr>
            <p:ph type="ftr" sz="quarter" idx="11"/>
            <p:custDataLst>
              <p:tags r:id="rId4"/>
            </p:custDataLst>
          </p:nvPr>
        </p:nvSpPr>
        <p:spPr/>
        <p:txBody>
          <a:bodyPr/>
          <a:lstStyle/>
          <a:p>
            <a:r>
              <a:rPr lang="zh-CN" altLang="en-US" dirty="0"/>
              <a:t>北京工商大学经济学院经济系</a:t>
            </a:r>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dirty="0"/>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2022/5/20</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2022/5/20</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pPr/>
              <a:t>2022/5/20</a:t>
            </a:fld>
            <a:endParaRPr lang="zh-CN" altLang="en-US"/>
          </a:p>
        </p:txBody>
      </p:sp>
      <p:sp>
        <p:nvSpPr>
          <p:cNvPr id="6" name="页脚占位符 5"/>
          <p:cNvSpPr>
            <a:spLocks noGrp="1"/>
          </p:cNvSpPr>
          <p:nvPr>
            <p:ph type="ftr" sz="quarter" idx="11"/>
            <p:custDataLst>
              <p:tags r:id="rId5"/>
            </p:custDataLst>
          </p:nvPr>
        </p:nvSpPr>
        <p:spPr/>
        <p:txBody>
          <a:bodyPr/>
          <a:lstStyle/>
          <a:p>
            <a:r>
              <a:rPr lang="zh-CN" altLang="en-US"/>
              <a:t>北京工商大学经济学院经济系</a:t>
            </a:r>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pPr/>
              <a:t>2022/5/20</a:t>
            </a:fld>
            <a:endParaRPr lang="zh-CN" altLang="en-US"/>
          </a:p>
        </p:txBody>
      </p:sp>
      <p:sp>
        <p:nvSpPr>
          <p:cNvPr id="8" name="页脚占位符 7"/>
          <p:cNvSpPr>
            <a:spLocks noGrp="1"/>
          </p:cNvSpPr>
          <p:nvPr>
            <p:ph type="ftr" sz="quarter" idx="11"/>
            <p:custDataLst>
              <p:tags r:id="rId7"/>
            </p:custDataLst>
          </p:nvPr>
        </p:nvSpPr>
        <p:spPr/>
        <p:txBody>
          <a:bodyPr/>
          <a:lstStyle/>
          <a:p>
            <a:r>
              <a:rPr lang="zh-CN" altLang="en-US"/>
              <a:t>北京工商大学经济学院经济系</a:t>
            </a:r>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pPr/>
              <a:t>2022/5/20</a:t>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pPr/>
              <a:t>2022/5/20</a:t>
            </a:fld>
            <a:endParaRPr lang="zh-CN" altLang="en-US"/>
          </a:p>
        </p:txBody>
      </p:sp>
      <p:sp>
        <p:nvSpPr>
          <p:cNvPr id="3" name="页脚占位符 2"/>
          <p:cNvSpPr>
            <a:spLocks noGrp="1"/>
          </p:cNvSpPr>
          <p:nvPr>
            <p:ph type="ftr" sz="quarter" idx="11"/>
            <p:custDataLst>
              <p:tags r:id="rId2"/>
            </p:custDataLst>
          </p:nvPr>
        </p:nvSpPr>
        <p:spPr/>
        <p:txBody>
          <a:bodyPr/>
          <a:lstStyle/>
          <a:p>
            <a:r>
              <a:rPr lang="zh-CN" altLang="en-US"/>
              <a:t>北京工商大学经济学院经济系</a:t>
            </a:r>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pPr/>
              <a:t>2022/5/20</a:t>
            </a:fld>
            <a:endParaRPr lang="zh-CN" altLang="en-US" dirty="0"/>
          </a:p>
        </p:txBody>
      </p:sp>
      <p:sp>
        <p:nvSpPr>
          <p:cNvPr id="6" name="页脚占位符 5"/>
          <p:cNvSpPr>
            <a:spLocks noGrp="1"/>
          </p:cNvSpPr>
          <p:nvPr>
            <p:ph type="ftr" sz="quarter" idx="11"/>
            <p:custDataLst>
              <p:tags r:id="rId4"/>
            </p:custDataLst>
          </p:nvPr>
        </p:nvSpPr>
        <p:spPr/>
        <p:txBody>
          <a:bodyPr/>
          <a:lstStyle/>
          <a:p>
            <a:r>
              <a:rPr lang="zh-CN" altLang="en-US" dirty="0"/>
              <a:t>北京工商大学经济学院经济系</a:t>
            </a:r>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pPr/>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2022/5/20</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2022/5/20</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2022/5/20</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2022/5/20</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2022/5/20</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pPr/>
              <a:t>2022/5/20</a:t>
            </a:fld>
            <a:endParaRPr lang="zh-CN" altLang="en-US"/>
          </a:p>
        </p:txBody>
      </p:sp>
      <p:sp>
        <p:nvSpPr>
          <p:cNvPr id="6" name="页脚占位符 5"/>
          <p:cNvSpPr>
            <a:spLocks noGrp="1"/>
          </p:cNvSpPr>
          <p:nvPr>
            <p:ph type="ftr" sz="quarter" idx="11"/>
            <p:custDataLst>
              <p:tags r:id="rId5"/>
            </p:custDataLst>
          </p:nvPr>
        </p:nvSpPr>
        <p:spPr/>
        <p:txBody>
          <a:bodyPr/>
          <a:lstStyle/>
          <a:p>
            <a:r>
              <a:rPr lang="zh-CN" altLang="en-US"/>
              <a:t>北京工商大学经济学院经济系</a:t>
            </a:r>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pPr/>
              <a:t>2022/5/20</a:t>
            </a:fld>
            <a:endParaRPr lang="zh-CN" altLang="en-US"/>
          </a:p>
        </p:txBody>
      </p:sp>
      <p:sp>
        <p:nvSpPr>
          <p:cNvPr id="8" name="页脚占位符 7"/>
          <p:cNvSpPr>
            <a:spLocks noGrp="1"/>
          </p:cNvSpPr>
          <p:nvPr>
            <p:ph type="ftr" sz="quarter" idx="11"/>
            <p:custDataLst>
              <p:tags r:id="rId7"/>
            </p:custDataLst>
          </p:nvPr>
        </p:nvSpPr>
        <p:spPr/>
        <p:txBody>
          <a:bodyPr/>
          <a:lstStyle/>
          <a:p>
            <a:r>
              <a:rPr lang="zh-CN" altLang="en-US"/>
              <a:t>北京工商大学经济学院经济系</a:t>
            </a:r>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pPr/>
              <a:t>2022/5/20</a:t>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pPr/>
              <a:t>2022/5/20</a:t>
            </a:fld>
            <a:endParaRPr lang="zh-CN" altLang="en-US"/>
          </a:p>
        </p:txBody>
      </p:sp>
      <p:sp>
        <p:nvSpPr>
          <p:cNvPr id="3" name="页脚占位符 2"/>
          <p:cNvSpPr>
            <a:spLocks noGrp="1"/>
          </p:cNvSpPr>
          <p:nvPr>
            <p:ph type="ftr" sz="quarter" idx="11"/>
            <p:custDataLst>
              <p:tags r:id="rId2"/>
            </p:custDataLst>
          </p:nvPr>
        </p:nvSpPr>
        <p:spPr/>
        <p:txBody>
          <a:bodyPr/>
          <a:lstStyle/>
          <a:p>
            <a:r>
              <a:rPr lang="zh-CN" altLang="en-US"/>
              <a:t>北京工商大学经济学院经济系</a:t>
            </a:r>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pPr/>
              <a:t>2022/5/20</a:t>
            </a:fld>
            <a:endParaRPr lang="zh-CN" altLang="en-US" dirty="0"/>
          </a:p>
        </p:txBody>
      </p:sp>
      <p:sp>
        <p:nvSpPr>
          <p:cNvPr id="6" name="页脚占位符 5"/>
          <p:cNvSpPr>
            <a:spLocks noGrp="1"/>
          </p:cNvSpPr>
          <p:nvPr>
            <p:ph type="ftr" sz="quarter" idx="11"/>
            <p:custDataLst>
              <p:tags r:id="rId4"/>
            </p:custDataLst>
          </p:nvPr>
        </p:nvSpPr>
        <p:spPr/>
        <p:txBody>
          <a:bodyPr/>
          <a:lstStyle/>
          <a:p>
            <a:r>
              <a:rPr lang="zh-CN" altLang="en-US" dirty="0"/>
              <a:t>北京工商大学经济学院经济系</a:t>
            </a:r>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pPr/>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2022/5/20</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3.xml"/><Relationship Id="rId18" Type="http://schemas.openxmlformats.org/officeDocument/2006/relationships/tags" Target="../tags/tag68.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7.xml"/><Relationship Id="rId2" Type="http://schemas.openxmlformats.org/officeDocument/2006/relationships/slideLayout" Target="../slideLayouts/slideLayout13.xml"/><Relationship Id="rId16" Type="http://schemas.openxmlformats.org/officeDocument/2006/relationships/tags" Target="../tags/tag6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5.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pPr/>
              <a:t>2022/5/20</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r>
              <a:rPr lang="zh-CN" altLang="en-US" dirty="0"/>
              <a:t>北京工商大学经济学院经济系</a:t>
            </a:r>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pPr/>
              <a:t>2022/5/20</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r>
              <a:rPr lang="zh-CN" altLang="en-US" dirty="0"/>
              <a:t>北京工商大学经济学院经济系</a:t>
            </a:r>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25.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3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13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wmf"/><Relationship Id="rId2" Type="http://schemas.openxmlformats.org/officeDocument/2006/relationships/tags" Target="../tags/tag13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7.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7.xml"/><Relationship Id="rId7" Type="http://schemas.openxmlformats.org/officeDocument/2006/relationships/image" Target="../media/image13.wmf"/><Relationship Id="rId2" Type="http://schemas.openxmlformats.org/officeDocument/2006/relationships/tags" Target="../tags/tag138.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2.wmf"/><Relationship Id="rId4" Type="http://schemas.openxmlformats.org/officeDocument/2006/relationships/oleObject" Target="../embeddings/oleObject4.bin"/><Relationship Id="rId9" Type="http://schemas.openxmlformats.org/officeDocument/2006/relationships/image" Target="../media/image14.wm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17.wmf"/><Relationship Id="rId12" Type="http://schemas.openxmlformats.org/officeDocument/2006/relationships/image" Target="../media/image19.png"/><Relationship Id="rId2" Type="http://schemas.openxmlformats.org/officeDocument/2006/relationships/tags" Target="../tags/tag140.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14.wmf"/><Relationship Id="rId5" Type="http://schemas.openxmlformats.org/officeDocument/2006/relationships/image" Target="../media/image16.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8.w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4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4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14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14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45.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tags" Target="../tags/tag146.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1.wmf"/><Relationship Id="rId3" Type="http://schemas.openxmlformats.org/officeDocument/2006/relationships/slideLayout" Target="../slideLayouts/slideLayout7.xml"/><Relationship Id="rId7" Type="http://schemas.openxmlformats.org/officeDocument/2006/relationships/image" Target="../media/image14.wmf"/><Relationship Id="rId12" Type="http://schemas.openxmlformats.org/officeDocument/2006/relationships/oleObject" Target="../embeddings/oleObject15.bin"/><Relationship Id="rId2" Type="http://schemas.openxmlformats.org/officeDocument/2006/relationships/tags" Target="../tags/tag147.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30.wmf"/><Relationship Id="rId5" Type="http://schemas.openxmlformats.org/officeDocument/2006/relationships/image" Target="../media/image28.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9.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36.wmf"/><Relationship Id="rId18"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3.wmf"/><Relationship Id="rId12" Type="http://schemas.openxmlformats.org/officeDocument/2006/relationships/oleObject" Target="../embeddings/oleObject20.bin"/><Relationship Id="rId17" Type="http://schemas.openxmlformats.org/officeDocument/2006/relationships/image" Target="../media/image37.wmf"/><Relationship Id="rId2" Type="http://schemas.openxmlformats.org/officeDocument/2006/relationships/tags" Target="../tags/tag148.xml"/><Relationship Id="rId16" Type="http://schemas.openxmlformats.org/officeDocument/2006/relationships/oleObject" Target="../embeddings/oleObject22.bin"/><Relationship Id="rId1" Type="http://schemas.openxmlformats.org/officeDocument/2006/relationships/vmlDrawing" Target="../drawings/vmlDrawing6.vml"/><Relationship Id="rId6" Type="http://schemas.openxmlformats.org/officeDocument/2006/relationships/oleObject" Target="../embeddings/oleObject17.bin"/><Relationship Id="rId11" Type="http://schemas.openxmlformats.org/officeDocument/2006/relationships/image" Target="../media/image35.wmf"/><Relationship Id="rId5" Type="http://schemas.openxmlformats.org/officeDocument/2006/relationships/image" Target="../media/image32.wmf"/><Relationship Id="rId15" Type="http://schemas.openxmlformats.org/officeDocument/2006/relationships/image" Target="../media/image14.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34.wmf"/><Relationship Id="rId14" Type="http://schemas.openxmlformats.org/officeDocument/2006/relationships/oleObject" Target="../embeddings/oleObject21.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150.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151.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156.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57.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8.xml"/><Relationship Id="rId1" Type="http://schemas.openxmlformats.org/officeDocument/2006/relationships/tags" Target="../tags/tag12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2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演示文稿1_02"/>
          <p:cNvPicPr>
            <a:picLocks noChangeAspect="1"/>
          </p:cNvPicPr>
          <p:nvPr/>
        </p:nvPicPr>
        <p:blipFill>
          <a:blip r:embed="rId3" cstate="print">
            <a:lum bright="-30000" contrast="54000"/>
          </a:blip>
          <a:stretch>
            <a:fillRect/>
          </a:stretch>
        </p:blipFill>
        <p:spPr>
          <a:xfrm>
            <a:off x="0" y="-635"/>
            <a:ext cx="12192635" cy="6858635"/>
          </a:xfrm>
          <a:prstGeom prst="rect">
            <a:avLst/>
          </a:prstGeom>
          <a:solidFill>
            <a:schemeClr val="accent2"/>
          </a:solidFill>
          <a:ln>
            <a:noFill/>
          </a:ln>
        </p:spPr>
      </p:pic>
      <p:grpSp>
        <p:nvGrpSpPr>
          <p:cNvPr id="6" name="组合 5"/>
          <p:cNvGrpSpPr/>
          <p:nvPr/>
        </p:nvGrpSpPr>
        <p:grpSpPr>
          <a:xfrm>
            <a:off x="505460" y="469265"/>
            <a:ext cx="745490" cy="744220"/>
            <a:chOff x="796" y="739"/>
            <a:chExt cx="1174" cy="1172"/>
          </a:xfrm>
        </p:grpSpPr>
        <p:sp>
          <p:nvSpPr>
            <p:cNvPr id="3" name="椭圆 2"/>
            <p:cNvSpPr/>
            <p:nvPr/>
          </p:nvSpPr>
          <p:spPr>
            <a:xfrm>
              <a:off x="796" y="739"/>
              <a:ext cx="1175" cy="1173"/>
            </a:xfrm>
            <a:prstGeom prst="ellipse">
              <a:avLst/>
            </a:prstGeom>
            <a:solidFill>
              <a:schemeClr val="accent1">
                <a:alpha val="0"/>
              </a:schemeClr>
            </a:solidFill>
            <a:ln w="635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 name="椭圆 3"/>
            <p:cNvSpPr/>
            <p:nvPr/>
          </p:nvSpPr>
          <p:spPr>
            <a:xfrm>
              <a:off x="940" y="904"/>
              <a:ext cx="886" cy="844"/>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
        <p:nvSpPr>
          <p:cNvPr id="7" name="文本框 6"/>
          <p:cNvSpPr txBox="1"/>
          <p:nvPr/>
        </p:nvSpPr>
        <p:spPr>
          <a:xfrm>
            <a:off x="1109346" y="2883535"/>
            <a:ext cx="9371330" cy="1322070"/>
          </a:xfrm>
          <a:prstGeom prst="rect">
            <a:avLst/>
          </a:prstGeom>
          <a:noFill/>
        </p:spPr>
        <p:txBody>
          <a:bodyPr wrap="none" rtlCol="0">
            <a:spAutoFit/>
          </a:bodyPr>
          <a:lstStyle/>
          <a:p>
            <a:pPr algn="ctr" eaLnBrk="1" hangingPunct="1">
              <a:buClrTx/>
              <a:buSzTx/>
              <a:buFontTx/>
            </a:pPr>
            <a:r>
              <a:rPr lang="zh-CN" altLang="en-US" sz="8000" b="1">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8000" b="1">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9</a:t>
            </a:r>
            <a:r>
              <a:rPr lang="zh-CN" altLang="en-US" sz="8000" b="1">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 总供给和总需求</a:t>
            </a:r>
            <a:endParaRPr lang="zh-CN" altLang="en-US" sz="8000" b="1">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endParaRPr>
          </a:p>
        </p:txBody>
      </p:sp>
      <p:sp>
        <p:nvSpPr>
          <p:cNvPr id="22" name="矩形 21"/>
          <p:cNvSpPr/>
          <p:nvPr/>
        </p:nvSpPr>
        <p:spPr>
          <a:xfrm>
            <a:off x="770255" y="574040"/>
            <a:ext cx="4695190" cy="107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1" hangingPunct="1">
              <a:buClrTx/>
              <a:buSzTx/>
              <a:buFontTx/>
            </a:pPr>
            <a:r>
              <a:rPr lang="en-US" altLang="zh-CN" sz="3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经济学导论第</a:t>
            </a:r>
            <a:r>
              <a:rPr lang="zh-CN" altLang="en-US" sz="3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九</a:t>
            </a:r>
            <a:r>
              <a:rPr lang="en-US" altLang="zh-CN" sz="3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章</a:t>
            </a:r>
            <a:endParaRPr lang="en-US" altLang="zh-CN" sz="3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2" name="灯片编号占位符 11"/>
          <p:cNvSpPr>
            <a:spLocks noGrp="1"/>
          </p:cNvSpPr>
          <p:nvPr>
            <p:ph type="sldNum" sz="quarter" idx="12"/>
          </p:nvPr>
        </p:nvSpPr>
        <p:spPr/>
        <p:txBody>
          <a:bodyPr/>
          <a:lstStyle/>
          <a:p>
            <a:fld id="{49AE70B2-8BF9-45C0-BB95-33D1B9D3A854}" type="slidenum">
              <a:rPr lang="zh-CN" altLang="en-US" smtClean="0">
                <a:solidFill>
                  <a:schemeClr val="bg1"/>
                </a:solidFill>
                <a:latin typeface="黑体" panose="02010609060101010101" pitchFamily="49" charset="-122"/>
                <a:ea typeface="黑体" panose="02010609060101010101" pitchFamily="49" charset="-122"/>
              </a:rPr>
              <a:pPr/>
              <a:t>1</a:t>
            </a:fld>
            <a:endParaRPr lang="zh-CN" altLang="en-US">
              <a:solidFill>
                <a:schemeClr val="bg1"/>
              </a:solidFill>
              <a:latin typeface="黑体" panose="02010609060101010101" pitchFamily="49" charset="-122"/>
              <a:ea typeface="黑体" panose="02010609060101010101" pitchFamily="49" charset="-122"/>
            </a:endParaRPr>
          </a:p>
        </p:txBody>
      </p:sp>
      <p:sp>
        <p:nvSpPr>
          <p:cNvPr id="13" name="页脚占位符 12"/>
          <p:cNvSpPr>
            <a:spLocks noGrp="1"/>
          </p:cNvSpPr>
          <p:nvPr>
            <p:ph type="ftr" sz="quarter" idx="11"/>
          </p:nvPr>
        </p:nvSpPr>
        <p:spPr>
          <a:xfrm>
            <a:off x="7759630" y="5997535"/>
            <a:ext cx="3960000" cy="316800"/>
          </a:xfrm>
        </p:spPr>
        <p:txBody>
          <a:bodyPr>
            <a:noAutofit/>
          </a:bodyPr>
          <a:lstStyle/>
          <a:p>
            <a:r>
              <a:rPr lang="zh-CN" altLang="en-US" sz="1600" dirty="0">
                <a:solidFill>
                  <a:schemeClr val="bg1"/>
                </a:solidFill>
                <a:latin typeface="黑体" panose="02010609060101010101" pitchFamily="49" charset="-122"/>
                <a:ea typeface="黑体" panose="02010609060101010101" pitchFamily="49" charset="-122"/>
              </a:rPr>
              <a:t>北京工商大学国际经管学院</a:t>
            </a:r>
          </a:p>
        </p:txBody>
      </p:sp>
      <p:pic>
        <p:nvPicPr>
          <p:cNvPr id="14" name="图片 13" descr="timg"/>
          <p:cNvPicPr>
            <a:picLocks noChangeAspect="1"/>
          </p:cNvPicPr>
          <p:nvPr/>
        </p:nvPicPr>
        <p:blipFill>
          <a:blip r:embed="rId4" cstate="print">
            <a:clrChange>
              <a:clrFrom>
                <a:srgbClr val="FFFFFF">
                  <a:alpha val="100000"/>
                </a:srgbClr>
              </a:clrFrom>
              <a:clrTo>
                <a:srgbClr val="FFFFFF">
                  <a:alpha val="100000"/>
                  <a:alpha val="0"/>
                </a:srgbClr>
              </a:clrTo>
            </a:clrChange>
          </a:blip>
          <a:stretch>
            <a:fillRect/>
          </a:stretch>
        </p:blipFill>
        <p:spPr>
          <a:xfrm>
            <a:off x="7759700" y="5902960"/>
            <a:ext cx="516890" cy="505460"/>
          </a:xfrm>
          <a:prstGeom prst="rect">
            <a:avLst/>
          </a:prstGeom>
        </p:spPr>
      </p:pic>
    </p:spTree>
    <p:custDataLst>
      <p:tags r:id="rId1"/>
    </p:custData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一、总需求</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10</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005951" cy="40011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（二）总需求曲线的移动</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Rectangle 6" descr="新闻纸"/>
          <p:cNvSpPr>
            <a:spLocks noChangeArrowheads="1"/>
          </p:cNvSpPr>
          <p:nvPr/>
        </p:nvSpPr>
        <p:spPr bwMode="auto">
          <a:xfrm>
            <a:off x="553862" y="1733450"/>
            <a:ext cx="10796526" cy="872214"/>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en-US" altLang="zh-CN" b="1" dirty="0">
                <a:latin typeface="黑体" pitchFamily="49" charset="-122"/>
                <a:ea typeface="黑体" pitchFamily="49" charset="-122"/>
              </a:rPr>
              <a:t>1.</a:t>
            </a:r>
            <a:r>
              <a:rPr lang="zh-CN" altLang="en-US" b="1" dirty="0">
                <a:latin typeface="黑体" pitchFamily="49" charset="-122"/>
                <a:ea typeface="黑体" pitchFamily="49" charset="-122"/>
              </a:rPr>
              <a:t>预期：</a:t>
            </a:r>
            <a:r>
              <a:rPr lang="zh-CN" altLang="en-US" dirty="0">
                <a:latin typeface="黑体" pitchFamily="49" charset="-122"/>
                <a:ea typeface="黑体" pitchFamily="49" charset="-122"/>
                <a:sym typeface="Monotype Sorts" pitchFamily="2" charset="2"/>
              </a:rPr>
              <a:t>预期收入</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）或预期通胀</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 </a:t>
            </a:r>
            <a:r>
              <a:rPr lang="zh-CN" altLang="en-US" b="1" dirty="0">
                <a:solidFill>
                  <a:schemeClr val="hlink"/>
                </a:solidFill>
                <a:latin typeface="黑体" pitchFamily="49" charset="-122"/>
                <a:ea typeface="黑体" pitchFamily="49" charset="-122"/>
                <a:sym typeface="Symbol" pitchFamily="18" charset="2"/>
              </a:rPr>
              <a:t>居民消费</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总需求</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a:p>
            <a:pPr indent="325438">
              <a:lnSpc>
                <a:spcPct val="150000"/>
              </a:lnSpc>
              <a:buClr>
                <a:srgbClr val="FF0000"/>
              </a:buClr>
            </a:pPr>
            <a:r>
              <a:rPr lang="en-US" altLang="zh-CN" dirty="0">
                <a:latin typeface="黑体" pitchFamily="49" charset="-122"/>
                <a:ea typeface="黑体" pitchFamily="49" charset="-122"/>
                <a:sym typeface="Symbol" pitchFamily="18" charset="2"/>
              </a:rPr>
              <a:t>        </a:t>
            </a:r>
            <a:r>
              <a:rPr lang="zh-CN" altLang="en-US" dirty="0">
                <a:latin typeface="黑体" pitchFamily="49" charset="-122"/>
                <a:ea typeface="黑体" pitchFamily="49" charset="-122"/>
                <a:sym typeface="Symbol" pitchFamily="18" charset="2"/>
              </a:rPr>
              <a:t>预期回报</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）或宏观预期</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 </a:t>
            </a:r>
            <a:r>
              <a:rPr lang="zh-CN" altLang="en-US" b="1" dirty="0">
                <a:solidFill>
                  <a:schemeClr val="hlink"/>
                </a:solidFill>
                <a:latin typeface="黑体" pitchFamily="49" charset="-122"/>
                <a:ea typeface="黑体" pitchFamily="49" charset="-122"/>
                <a:sym typeface="Symbol" pitchFamily="18" charset="2"/>
              </a:rPr>
              <a:t>企业投资</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总需求</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p>
        </p:txBody>
      </p:sp>
      <p:sp>
        <p:nvSpPr>
          <p:cNvPr id="13" name="Rectangle 7" descr="新闻纸"/>
          <p:cNvSpPr>
            <a:spLocks noChangeArrowheads="1"/>
          </p:cNvSpPr>
          <p:nvPr/>
        </p:nvSpPr>
        <p:spPr bwMode="auto">
          <a:xfrm>
            <a:off x="553862" y="3183115"/>
            <a:ext cx="10796526" cy="885994"/>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en-US" altLang="zh-CN" b="1" dirty="0">
                <a:latin typeface="黑体" pitchFamily="49" charset="-122"/>
                <a:ea typeface="黑体" pitchFamily="49" charset="-122"/>
                <a:sym typeface="Monotype Sorts" pitchFamily="2" charset="2"/>
              </a:rPr>
              <a:t>2.</a:t>
            </a:r>
            <a:r>
              <a:rPr lang="zh-CN" altLang="en-US" b="1" dirty="0">
                <a:latin typeface="黑体" pitchFamily="49" charset="-122"/>
                <a:ea typeface="黑体" pitchFamily="49" charset="-122"/>
                <a:sym typeface="Monotype Sorts" pitchFamily="2" charset="2"/>
              </a:rPr>
              <a:t>外国经济：</a:t>
            </a:r>
            <a:r>
              <a:rPr lang="zh-CN" altLang="en-US" dirty="0">
                <a:latin typeface="黑体" pitchFamily="49" charset="-122"/>
                <a:ea typeface="黑体" pitchFamily="49" charset="-122"/>
                <a:sym typeface="Monotype Sorts" pitchFamily="2" charset="2"/>
              </a:rPr>
              <a:t>本币汇率</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chemeClr val="hlink"/>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rPr>
              <a:t>净出口</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总需求</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a:p>
            <a:pPr indent="325438">
              <a:lnSpc>
                <a:spcPct val="150000"/>
              </a:lnSpc>
              <a:buClr>
                <a:srgbClr val="FF0000"/>
              </a:buClr>
            </a:pPr>
            <a:r>
              <a:rPr lang="zh-CN" altLang="en-US" dirty="0">
                <a:latin typeface="黑体" pitchFamily="49" charset="-122"/>
                <a:ea typeface="黑体" pitchFamily="49" charset="-122"/>
                <a:sym typeface="Monotype Sorts" pitchFamily="2" charset="2"/>
              </a:rPr>
              <a:t>            外国收入</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chemeClr val="hlink"/>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rPr>
              <a:t>净出口</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总需求</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a:p>
            <a:pPr indent="325438">
              <a:lnSpc>
                <a:spcPct val="150000"/>
              </a:lnSpc>
              <a:buClr>
                <a:srgbClr val="FF0000"/>
              </a:buClr>
            </a:pPr>
            <a:r>
              <a:rPr lang="zh-CN" altLang="en-US" dirty="0">
                <a:latin typeface="黑体" pitchFamily="49" charset="-122"/>
                <a:ea typeface="黑体" pitchFamily="49" charset="-122"/>
                <a:sym typeface="Symbol" pitchFamily="18" charset="2"/>
              </a:rPr>
              <a:t>            </a:t>
            </a:r>
          </a:p>
        </p:txBody>
      </p:sp>
      <p:sp>
        <p:nvSpPr>
          <p:cNvPr id="15" name="Rectangle 7" descr="新闻纸"/>
          <p:cNvSpPr>
            <a:spLocks noChangeArrowheads="1"/>
          </p:cNvSpPr>
          <p:nvPr/>
        </p:nvSpPr>
        <p:spPr bwMode="auto">
          <a:xfrm>
            <a:off x="401320" y="3955523"/>
            <a:ext cx="10700982" cy="1382074"/>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en-US" altLang="zh-CN" b="1" dirty="0">
                <a:latin typeface="黑体" pitchFamily="49" charset="-122"/>
                <a:ea typeface="黑体" pitchFamily="49" charset="-122"/>
                <a:sym typeface="Monotype Sorts" pitchFamily="2" charset="2"/>
              </a:rPr>
              <a:t> 3.</a:t>
            </a:r>
            <a:r>
              <a:rPr lang="zh-CN" altLang="en-US" b="1" dirty="0">
                <a:latin typeface="黑体" pitchFamily="49" charset="-122"/>
                <a:ea typeface="黑体" pitchFamily="49" charset="-122"/>
                <a:sym typeface="Monotype Sorts" pitchFamily="2" charset="2"/>
              </a:rPr>
              <a:t>宏观政策：扩张性</a:t>
            </a:r>
            <a:r>
              <a:rPr lang="zh-CN" altLang="en-US" dirty="0">
                <a:latin typeface="黑体" pitchFamily="49" charset="-122"/>
                <a:ea typeface="黑体" pitchFamily="49" charset="-122"/>
                <a:sym typeface="Monotype Sorts" pitchFamily="2" charset="2"/>
              </a:rPr>
              <a:t>财政政策</a:t>
            </a:r>
            <a:r>
              <a:rPr lang="zh-CN" altLang="en-US" b="1" dirty="0">
                <a:solidFill>
                  <a:schemeClr val="hlink"/>
                </a:solidFill>
                <a:latin typeface="黑体" pitchFamily="49" charset="-122"/>
                <a:ea typeface="黑体" pitchFamily="49" charset="-122"/>
                <a:sym typeface="Symbol" pitchFamily="18" charset="2"/>
              </a:rPr>
              <a:t>政府购买</a:t>
            </a:r>
            <a:r>
              <a:rPr lang="zh-CN" altLang="en-US" dirty="0">
                <a:solidFill>
                  <a:srgbClr val="FF3300"/>
                </a:solidFill>
                <a:latin typeface="黑体" pitchFamily="49" charset="-122"/>
                <a:ea typeface="黑体" pitchFamily="49" charset="-122"/>
                <a:sym typeface="Symbol" pitchFamily="18" charset="2"/>
              </a:rPr>
              <a:t></a:t>
            </a:r>
            <a:r>
              <a:rPr lang="en-US" altLang="zh-CN" dirty="0">
                <a:solidFill>
                  <a:srgbClr val="FF3300"/>
                </a:solidFill>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税收</a:t>
            </a:r>
            <a:r>
              <a:rPr lang="zh-CN" altLang="en-US" dirty="0">
                <a:solidFill>
                  <a:srgbClr val="0000FF"/>
                </a:solidFill>
                <a:latin typeface="黑体" pitchFamily="49" charset="-122"/>
                <a:ea typeface="黑体" pitchFamily="49" charset="-122"/>
                <a:sym typeface="Symbol" pitchFamily="18" charset="2"/>
              </a:rPr>
              <a:t></a:t>
            </a:r>
            <a:r>
              <a:rPr lang="zh-CN" altLang="en-US" b="1" dirty="0">
                <a:solidFill>
                  <a:srgbClr val="FF00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总需求</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a:p>
            <a:pPr indent="325438">
              <a:lnSpc>
                <a:spcPct val="150000"/>
              </a:lnSpc>
              <a:buClr>
                <a:srgbClr val="FF0000"/>
              </a:buClr>
            </a:pPr>
            <a:r>
              <a:rPr lang="zh-CN" altLang="en-US" b="1" dirty="0">
                <a:latin typeface="黑体" pitchFamily="49" charset="-122"/>
                <a:ea typeface="黑体" pitchFamily="49" charset="-122"/>
                <a:sym typeface="Monotype Sorts" pitchFamily="2" charset="2"/>
              </a:rPr>
              <a:t>             扩张性</a:t>
            </a:r>
            <a:r>
              <a:rPr lang="zh-CN" altLang="en-US" dirty="0">
                <a:latin typeface="黑体" pitchFamily="49" charset="-122"/>
                <a:ea typeface="黑体" pitchFamily="49" charset="-122"/>
                <a:sym typeface="Monotype Sorts" pitchFamily="2" charset="2"/>
              </a:rPr>
              <a:t>货币政策</a:t>
            </a:r>
            <a:r>
              <a:rPr lang="zh-CN" altLang="en-US" b="1" dirty="0">
                <a:solidFill>
                  <a:schemeClr val="hlink"/>
                </a:solidFill>
                <a:latin typeface="黑体" pitchFamily="49" charset="-122"/>
                <a:ea typeface="黑体" pitchFamily="49" charset="-122"/>
                <a:sym typeface="Symbol" pitchFamily="18" charset="2"/>
              </a:rPr>
              <a:t>买进政府债券</a:t>
            </a:r>
            <a:r>
              <a:rPr lang="zh-CN" altLang="en-US" dirty="0">
                <a:solidFill>
                  <a:srgbClr val="FF3300"/>
                </a:solidFill>
                <a:latin typeface="黑体" pitchFamily="49" charset="-122"/>
                <a:ea typeface="黑体" pitchFamily="49" charset="-122"/>
                <a:sym typeface="Symbol" pitchFamily="18" charset="2"/>
              </a:rPr>
              <a:t></a:t>
            </a:r>
            <a:r>
              <a:rPr lang="en-US" altLang="zh-CN" dirty="0">
                <a:solidFill>
                  <a:srgbClr val="FF3300"/>
                </a:solidFill>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存款准备金率</a:t>
            </a:r>
            <a:r>
              <a:rPr lang="zh-CN" altLang="en-US" dirty="0">
                <a:solidFill>
                  <a:srgbClr val="0000FF"/>
                </a:solidFill>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利率</a:t>
            </a:r>
            <a:r>
              <a:rPr lang="zh-CN" altLang="en-US" dirty="0">
                <a:solidFill>
                  <a:srgbClr val="0000FF"/>
                </a:solidFill>
                <a:latin typeface="黑体" pitchFamily="49" charset="-122"/>
                <a:ea typeface="黑体" pitchFamily="49" charset="-122"/>
                <a:sym typeface="Symbol" pitchFamily="18" charset="2"/>
              </a:rPr>
              <a:t></a:t>
            </a:r>
            <a:r>
              <a:rPr lang="en-US" altLang="zh-CN" dirty="0">
                <a:solidFill>
                  <a:srgbClr val="0000FF"/>
                </a:solidFill>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投资</a:t>
            </a:r>
            <a:r>
              <a:rPr lang="zh-CN" altLang="en-US" b="1" dirty="0">
                <a:solidFill>
                  <a:srgbClr val="FF00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总需求</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p:txBody>
      </p:sp>
    </p:spTree>
    <p:custDataLst>
      <p:tags r:id="rId1"/>
    </p:custDataLst>
    <p:extLst>
      <p:ext uri="{BB962C8B-B14F-4D97-AF65-F5344CB8AC3E}">
        <p14:creationId xmlns:p14="http://schemas.microsoft.com/office/powerpoint/2010/main" val="410284858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演示文稿1_04"/>
          <p:cNvPicPr>
            <a:picLocks noChangeAspect="1"/>
          </p:cNvPicPr>
          <p:nvPr/>
        </p:nvPicPr>
        <p:blipFill>
          <a:blip r:embed="rId3" cstate="print">
            <a:lum bright="-30000" contrast="54000"/>
          </a:blip>
          <a:stretch>
            <a:fillRect/>
          </a:stretch>
        </p:blipFill>
        <p:spPr>
          <a:xfrm>
            <a:off x="-37465" y="-5715"/>
            <a:ext cx="12266930" cy="6899910"/>
          </a:xfrm>
          <a:prstGeom prst="rect">
            <a:avLst/>
          </a:prstGeom>
          <a:solidFill>
            <a:schemeClr val="accent2"/>
          </a:solidFill>
          <a:ln>
            <a:noFill/>
          </a:ln>
        </p:spPr>
      </p:pic>
      <p:sp>
        <p:nvSpPr>
          <p:cNvPr id="6" name="文本框 5"/>
          <p:cNvSpPr txBox="1"/>
          <p:nvPr/>
        </p:nvSpPr>
        <p:spPr>
          <a:xfrm>
            <a:off x="0" y="2275840"/>
            <a:ext cx="5166360" cy="2214880"/>
          </a:xfrm>
          <a:prstGeom prst="rect">
            <a:avLst/>
          </a:prstGeom>
          <a:noFill/>
        </p:spPr>
        <p:txBody>
          <a:bodyPr wrap="square" rtlCol="0">
            <a:spAutoFit/>
          </a:bodyPr>
          <a:lstStyle/>
          <a:p>
            <a:pPr algn="l">
              <a:buClrTx/>
              <a:buSzTx/>
              <a:buFontTx/>
            </a:pPr>
            <a:r>
              <a:rPr lang="zh-CN" altLang="en-US"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9</a:t>
            </a:r>
            <a:r>
              <a:rPr lang="zh-CN" altLang="en-US"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2</a:t>
            </a:r>
            <a:endParaRPr lang="zh-CN" altLang="en-US"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endParaRPr>
          </a:p>
          <a:p>
            <a:pPr algn="l">
              <a:buClrTx/>
              <a:buSzTx/>
              <a:buFontTx/>
            </a:pPr>
            <a:r>
              <a:rPr lang="zh-CN" altLang="en-US" sz="28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66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总供给</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11</a:t>
            </a:fld>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二、总供给</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12</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21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（一）总供给曲线</a:t>
            </a:r>
          </a:p>
        </p:txBody>
      </p:sp>
      <p:sp>
        <p:nvSpPr>
          <p:cNvPr id="4" name="文本框 3"/>
          <p:cNvSpPr txBox="1"/>
          <p:nvPr/>
        </p:nvSpPr>
        <p:spPr>
          <a:xfrm>
            <a:off x="1163955" y="1794510"/>
            <a:ext cx="8812558" cy="400110"/>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总供给是指一定时期内整个经济社会能够提供的最终产品和服务的总量。</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文本框 5"/>
          <p:cNvSpPr txBox="1"/>
          <p:nvPr/>
        </p:nvSpPr>
        <p:spPr>
          <a:xfrm>
            <a:off x="1129684" y="2334781"/>
            <a:ext cx="9583809" cy="1212833"/>
          </a:xfrm>
          <a:prstGeom prst="rect">
            <a:avLst/>
          </a:prstGeom>
          <a:noFill/>
        </p:spPr>
        <p:txBody>
          <a:bodyPr wrap="square" rtlCol="0" anchor="t">
            <a:spAutoFit/>
          </a:bodyPr>
          <a:lstStyle/>
          <a:p>
            <a:pPr marL="0" indent="0" eaLnBrk="1" hangingPunct="1">
              <a:lnSpc>
                <a:spcPct val="200000"/>
              </a:lnSpc>
              <a:spcBef>
                <a:spcPct val="100000"/>
              </a:spcBef>
              <a:buClr>
                <a:srgbClr val="333300"/>
              </a:buClr>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一般用总产出或总收入（</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Y</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）表示，取决于总要素投入量（如劳动力、资本存量、技术等）与投入组合的效率，以及物价水平、技术进步、经济政策、预期等因素。</a:t>
            </a:r>
          </a:p>
        </p:txBody>
      </p:sp>
      <p:sp>
        <p:nvSpPr>
          <p:cNvPr id="4098" name="AutoShape 2" descr="data:image/jpeg;base64,/9j/4AAQSkZJRgABAQAAAQABAAD/2wBDAAgGBgcGBQgHBwcJCQgKDBQNDAsLDBkSEw8UHRofHh0aHBwgJC4nICIsIxwcKDcpLDAxNDQ0Hyc5PTgyPC4zNDL/2wBDAQkJCQwLDBgNDRgyIRwhMjIyMjIyMjIyMjIyMjIyMjIyMjIyMjIyMjIyMjIyMjIyMjIyMjIyMjIyMjIyMjIyMjL/wAARCAET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qlFJS9eOtMCveXVvY2ct5dTJDbQKZJZHOAqgZJNcTF4r8TXcQu7PSNOjtZSWhS9unjn8v+FnUKQpI529s1HrF8fFWrvZqc6Hp82Jj2vblf4PeND19WAH8Jq6SSSzdT1rjrV7O0Tuw+FTXNMiPijxeP8AmCaO301Nh/OOnL4q8UAfP4csWPompj+q07im/hWH1iZ0fVKb6Dx4v8QjO/wkh/3NUi/qBQPGmvbvm8G3GPVdQgP9ab+FHen9Zn3D6nTJP+E31Uff8H6lj/Znhb/2ag+O7wEKfB+tnPHyiI/+z0wY9qMD0Ao+tSJ+pwOj0LV4Ne0mLUbdJY1csjxTLh43VirKw9QQRWoR6Vx3guUQan4g0zOAl0t7GPRJlyR/32sldj3rvpy5opnmzhyzaG0UUVZIUUUUAFFFFABRRRQAUUUUAFFFFABRRRQAUUUUAFFFFABRRRQAUUUUAFFFFABRRRQAUUUUAFFFFABRRRQAUUUUAFFFFABRRRQBl+ItXGg+HrzUzCZ/sybvLDbd3IGM9utZXxBvL6z8I3H9m3Atrq4lit1nxkxiRwpYe+DR8RwT8P8AVlHdYx/5EWj4if8AIpuw/hurU/8AkdKmo7Qui6STmk9jh7efX7C1hs7RNCS3gQRxxiKZQqjt94/n3qT+0/E2P9RoTH/emFWGwGY+9HOcAE57AZrw/aybPp/q8EiFdV8SD79jop/3biYf0pw1nxCDg6RpbD2v3H80p+R7fWjOTj9CKr2kuxPsIPZjDruvA8aBZN/u6nj/ANkpf+Eg1oLz4bjJ/wBnU1/qlPAOQAMk8ADqaHVkco6srjqrLgj8DS9rK17B7CF7XGjxDqm35vDUv0S/iP8AQUo8Rahu58L3v1F5Af605o3QjzEZSem9cfzpMUOrJaNAqEGrpk3hjVbi4+IVsX0q7sludOlhfzpI2DFHV1I2k9NzDn+9XqNeYeHhv+IGm8fcsbpv/HoxXp9erh5XppnhY2KjWaQ2ilxRiug5BKKXFGKAEopSMUlABRRRQAUUUUAFFFFABRRRQAUUUUAFFFFABRRRQAUUUUAHQVE91bxyiJ7iJJD0RnAJ/Cpe4NfO/i34E+IJtUn1Cz12C/hcl3l1GVklQf7TYIOPXj6UaAfQ6uj/AHHVvoc06vjqPwD42s7WDU7PSdQ8qVBJFPaNuJU9G+U7hkc1q6T8WvHXhidba7unukTANvqcZLAD/aOG/WhNPqNpo+r+vSivI/Cnx50PVpEttcgbSrhuBKW3wH/gXVfx4969ZikSaJZY3V0YBlZTkMOxB9KCbj6KOtLigYlFLijFACUUuKNvv+tACUUu33/WjFACUUpFJQBy3xE58D3yj+KS3X850o+I3Hgq5b0ubX/0ojo+ILY8KMOfmvLQdP8ApulHxGOPA94fS4tf/SiOpqfw38y6WtReqOXjgmuJDHBE8r7j8qDNZfiTxJe6FdW3hrwvJHP4rvZ080IFdbeIc7XJ4BPf0XJ44rVlRrvSdR0yPVZ9KnuNpivoc5jZTnDY7Hp1rjfCHgmDQPipqGgS3kl7HcaDI0twBsZvM2hiuTx14JrhwlKHxp6np5hXqc3s2rJncaZ4lvZ/ixd+Hr25059Li01LpFjRQqy/uwdrdepY1neENd1Lxr4evn1Ceymv7fUnggChYnMaqD079a5nTvhf4Zf4vXnhqa3uX0+DSluVVpyGMm5ASWH+8eBT/hL4M0i5t7nX2s55dQ03VpI7cLcbFVVUFd2euCTXXKnGcXc8ylUnGakuh1V/qK+FfDmoeIrk+W0MTRWaN1kuGyBgd8H+R9KvaBBq6+FNJv8Axe6/aoVa5ubh12+XAo3BZD3bp/nNcr8V9Lurf+z/ABtJNGG0uWOM6VermCR92cxgfez1PsOvFZV54C8d6p4FkvF1ia4n1Gb7de6HkLlnbI5zxxyVOOnqKinQSgorY3q4icpub3NHwd441DxJqt/puuvJFb6s73GhS3EYVRiRv3Ybv2A/3TXRSQzQTGOaJ4pFOCrD/Oa5XxT4f8ceJfD+m6MfAVlYRWewWk8N6pa2HA/vdMdc56Z611tjY63oHh06T4j1qPVr8upiKr/qIh6uQGYn3rDF0YyhzvRnRgMTOMvZpXuWPCfzePV6HZpch/OVP8K9IzgV5x4OUN47uX7ppaj/AL6mP/xNdT4t8Qx+GdBkv2tpbqXesUEEQyZJGOAPp6+3rWuF/hIxx3vYiSRo3mradpzxJeX9rbNMSIxNMqF8dcZ61YguoLiPzLeeOZfWNgw/SvHbfWvDks013r19Fd6pc4E8l7ZyIka9o41ZfkRfzJ5PNTpbeAr198L6KHXnME4iI/JhSeIV9hrBO257D0oJGK8vg0O12Z0zXNXt03bsW2qs6k/Riwqa7uvEPh63TUG1+6vLSCeIzw3drEcxM4VsOqqQQDn8KuOIi3YzlhZRV7npOc1SvNUtLG6soLh9st7MYIABnc4Vmx7cKau4xkVy3iIhvGXhCIjj7Rcydf7sDf41vFXOY6g0UppKYBRRRQAUUUUAFFFFABRRRQAUUUUAFFFFABRRRQAtcb8SNUjtPDyWLeaf7RlEDrDzIYfvSBfdlGwe7iup1C9h07T7i9uG2wW8bSOR6AZrz3VNK1jxLaXeqXyW63YtwljpSnmEeYkjLK+f9Y4RVOMBf1rObsrF01eRhX+lays0es2N3Joi38whSbT9Va7gjlJ2os0ZXbt3fJlCdp7V6Fc2UWq6atrrNpa3ZeMCeN49yF8fNtzyBnpXKwWIl8OW/hTRPDWpaTppnSSe4v2VfLUSCRtvzszsSMDsM+1dsx3OX4GSTWU7dGdFNX+JHy38TPCtn4S8Ti101m+x3Efmxo7bjHyQVz3GR3r2/wCA1/cXnw4ENxuK2l3JDEW/ucNj8CxrA8d+H9J1CWXxBrLyy29haOq20ZK+ZIXyvzDnBJxXYfCy2j03SdT0q1jIsbS9Iic8ksyK0iFv4ijErn2x2q6dRSRFeg4O/Q73IzimNPFG215UVvRmANZPiTXotB07zhE093M3k2lsp+aeU9F9h3J7AE1xEfhjT7hWuNbt7fU9TmbzLm6lUncx/hT+6i9FHoPeirWUBUaDq7HqCsrrlSGHsc078BXlreDvDTD/AJAlp+G4f1pB4P8ADy/d0tF/3ZpB/wCzVh9aj2N/qMv5j1Pj1ozXlw8J6Kv3YLlD/sX0w/8AZqP+EW0wNkS6ov8Au6nP/wDFVSxMewfUZdz1HvR0GcGvMh4et1OU1HXE+mqTf405tGc9Nf8AESfTUm/rR9aj2JeCn3PSuoNBrkfBF3cBtX0q6vLi7ksrlTFLcvvdoZEVky3fB3j8K6410xkpK5yzi4y5WMdFcYdQwHOCMiuU+JLKvgS+LMF/e22Nx6/v0NVfHHj0eHJI9L023W+125TdHBnCQp08yU9l9B3ryjV7PUdWifWNc1C41G9t3jkTnZbwfvF4RB/WqdOUoNoiFWMKkU+6O6nH7yXjHJH61g6/o1v4h+LmpaXdX72MMmgRtNcIQDGFZGOc8Acc1vy/ek7HccVPKuhzardaxNoaT6leWwtZ2llJikjwBtKdOijtXkYWpGm25M9/H0alXl5Fe1zjtF8D+Atau9U/s/V9fuBpxjjmvUnXZLvOAEYDkDFQ2fgHwN/wmk/h3/hIdXsry2nRXtbtlVbzdhsIwx1yB6ntmuxRLKz09NO0vToNPsg5kaKDku3qzHk1KZrOS+t9SudKsrjVLYbYbyWPMiDt9SOx7V1fXabbTehwrLa3In1ML4p2PhS+1jTrvxXr19pgW1wmmW0ZkLBXb5wQCqk5x+FcVrEugD4YalN4ah1e3gGq2268vpPnuD5b8Db2Xr+Ir1OW4gujby32lWF9d2wIhnuod7oCc8Z96XUbm31/Tzp/iCxi1G0EiypFvMQRlGB93HHJqoY6kla5Msur7pficN438H+E9G8GX+paR4rurrUI0jCRf2mj+Zl1B+Ucngk12zjbpOhpuZtul2+C7Fifl6k1lt4a8EP8sng61C4x8lw4YfrWlPNFKIY4LcQW1vClvBErZ2IvQZ71jiq8J07RZ1YLC1qdVOcS34KliHjTVY2lQS/2fbbIywDMN8pOB+VafxEbNnocfGX1aI/Tajt/7LXl+raHFq/iG/uHhkMlrDbiKaFykkR2scqRVq21bxBcX+jaRql4mo2STvcW92/E6ssTjY/ZvvferpVKUcLz9DhnWi8dyeZ1Ea3MsW+NJ3XuVVmFVriwilwLqwibd/z2txz69RXV6GGi0eA7gqNKzNywJG4KAAvvVXXGjlnhLu3lzOzLIjF8AHBG09Oa890bQ5kz1vrd6rhbTX8Dj5dA0RzltKtFPYohjP4bcVna5oVjF4e1FoHvISIGwsd5JtzxjIJOa9iMfzrmMYBCldvBIHSvNPEwVtK1BUZXV2VQyDA+aVeP6U3CVNxdxU68K0Ze70PYIQVgjDHLBRk++K5jWirfEHwwrcGKC9lz6fKi/wDs1dV0BriPFDhfFvmd7bw9fTY+rRj+levE8BnaRyLKivGyujDIZTkEeopxrI8JRhPBehJjGNOtxj/tmta5oAKKKKACiiigAooooAKKKKACiiigAooooAKKKKAIbu1gvrWW0uo1lt5lKSRsOGU8EGuI8K6dbabHraWkIiibV58AEt91UXkkk9ia77OK81XSLiLxlr0Fhq9zpd7LKl8oEazQ3ELqFyY27q6kEqR94ZrKd97GtJ2kddgdqbKdkTt6KTWdpttrUE8ranrFvqERX5EhsfIKH1J3HPFWr9wllJnv8tc8tFc7o6tI5HWYHvorDSVkkT+0r2O3l8v7xi5eTB7fKp57V6BGmm+GtEOxYrLTbKFmP92NByT79znqa5LQ7Yah48jJAMWkWZc89Jp+B/5DRv8Avutf4jgN8O9bBGR9m6HvyK0orlp3MMVLnqqJy9nqdvrmpHxDf3tqskqGOwtWnT/RbdsckZ/1j8FvQYWtZZ7Z/uXVu30lX/Guan0fSnlfdpdiwyeDbJ/hUJ0DRT10ewP/AG7r/hXBOspO7PWp4ZxilE64FD92WM/Rx/jTtp9vzrix4c0Ld/yBLD8IQKP+Eb0TPGk2q/QMP61HtImnsKh2wjf+4fyo8uQ/wN/3zXEHw1opP/IPUf7s0g/k1H/CN6QB8ttKn+7dzf8AxdLnixexqHbmOQfwN+VII37ofyrixoFin3Ptqf7t/N/8VR/YNtnIu9WX/d1KX/Gmp0wdGp5HW6VIbHx9bkhgmp2DxH3khbcv/jrt+Vd4a8f0ywW18YeG5I7zUZWN5IuLi8eVQvkPng/hXsBr0sNJSpqx4uMg41WmfNPhu+udcS+1y/k36je3G2dyOVVVUKvsMV13iOOO38JX6LtESRq3oPvryf51J458KXvh7WbnxDpFk1xpN0Ab+0gX54HUY81F7qR1H+Rn6drNjq+mNFIY72xlXY+3nC/3WHWvYpuNSlyI8SqpU6qqdjVbVtLcuV1WxILHGLhf8acL2xfkX1mfpcJ/jWVF4O8IXCZj0azceodv8aG8B+FCf+QLCPpI3+NeU8mbekj2/wDWHo4GwLi3I4u7Yj2nX/GlEkJGfPhP0kX/ABrCPw98Jt/zBlH0mf8Axph+HPhH/oFMP+3iT/Gl/Y0/5vwKWfx6w/E6IAH7rIfo4p4SQ+/41zX/AArfwp2sJx9LqT/Gj/hXXhgdLa8H0vH/AMaX9jz/AJiv9YKf8h0u2QZHlkn60bJD/wAs2H4VzX/Cu/DvRRqK/S8akbwBoqLn7VqqL/1+kVP9jT7jXEFN/ZNewBXWtbJGCJLdMHtiL/7Kq93Co8XaWUX/AJYXMjgeu1Vz+tM0yDTPD9nLa6c09wZH8yR5ZN5Y4xy3pgfpWJBfaTr3iATahriWFtZFk86OcxPcM3VEYcBBgZPcjAr0a8FTwnsm9djyaFR1sd7VLS9z0ODWZ7aJQIYzLEgSJiThQOc7e5zTbjUIryS3klt2Tyc7ljfg9/lHb3rFh07SZwq6d42vP937fFNn8GFW18Pax1tvEcE6ntNYI36oRXz757WufTXo35uWzOni8TWzLtMdwjB927Abt9a4vWlR7UJGxZZL23QEjkgzpVo6R4ohJ2ro1wPUedCf/ZgKq21lrmsa1HpjaRHGLO7tLi6njvlZEj3bwQCoLfcNWlUqTV+hN6NKE3F7o9lPQmuP8Y6YkVjruv8AnPuj0G5tfK28YIL7s/hWvr+v2ug2iSSh5ridvLtrSLmS4k/uqP5k8AcmuZGueMQo8208PzI4O+ATSqRn+HdtIb0zjmvTdSMHqeLGlKfwnY6NEINC0+EdI7aJfyUCrtcYnjDXI1H2jwtv7f6HqMb/AKOEqT/hPYoztufD+vQcct9kEq/+Q2apVaDe4exmuh11FZ2jazZa9ZG80+V5It7RtvjZGVlPKlWAIP1rSNaJ3MxKKKKYBRRRQAUUUUAFFFFABRRRQAYopRS+1JgYnijxBa+GdAuNSunChRtiXvJKfuqPqa8/0zRW1rUtJv8A+19UOp/2Ot694bgsYpJyu1VjI2BPkk+XGCMfWrmsCLxffX9zctnT7cyWWncZAkHElwP9oMNq/wC4f71c8bjxTqWrXdo0dnpzXEUJupmlIe5jjXZ+7CcpGW3HqDziscXQrSpWp6N21MIYulGbu9joR4k8S/2g2m2Gl6d4hlhbZNPaStbJCfSQsGQN/sqxPtUGt+IdTguFtr668O6fMBu+zLLPeTj6pGopkejXD28UE2uX0SRLtjt9OIs4Y0OcqEXnB9WJPvWhYWNrpkYgsLdLZGPPlDlj6lurH3Nb0sG1G03dmVTOFF/u0X/ho73GlardThvtkupyidzE0e7aFC4RvmUbdvB561p/EMbvh7rg/wCnVjTPBHzQ67JzhtXmIPrgID+oNWPHib/AeuqP+fOQ/pUTSSaR2UajqOM3u7HFufmY9utSzpY2RjTUdc0yxnkjEqw3M4V9p6E5qIkYUsMrgZrjvHNzcXPxL1WzNrpEkdjBAsJn0s3DlWVSB8oJOMnk9O1eZhKEa0pXPdx2JnRUVDqdj5+iA5/4SvQv/AsVNAlheu8en65pV9OiGTyLa4DuVHUgV4+umzy+KxOsOifNppuPJGkt5YUPs/1G3O/Pf0rrPCsl5p3j/wAP2kUOjiHUfPhkkt9HNrJtRSXX5lDc8ciuyeCprpqcMcfWb1eh1nVcj+VSRpD5FxdXV5DZ2tsqtNPOcKm44X86Zqd42j6RDeWfhi616We7kh8iF2BiRQSD8qmuW8TeKddl8Gaxbn4b3ml2s9vsmupbhiI1yMEgoM1y0sE21J7HbXzJRThD4jtjp6C2guv7U04WtzhbadpwEnY9AvvVaeKW3neGdNsiHBGc4rz/AO16xrXhDwrZ3HgLVrzT9MEc0b2spKXYx3AQ4B/qa77T/EEnizSb7Vrrw7No8sc6QxmaRmaY4+bgquAOKqvg4RhzRMsLj6kqijNbjtLG7xt4dTsJLlz+EJH9a9SNeXaEN/jvRR12QXT59OEX+teo9sVvg1akc+Y/x2BO0E1w2v8Awt0HWLpr+zM2k6keTc2J2bj6snRq7nrVPS9RttX0231Czdntp03xsVwSK69Vqjz2k9zyC+8CeO9IJa3Gna9EvQq32ac/gfl/WsiXXNY0nK6poeu2KqPmeS2MsQ/4EK+gs0Bj61tHEVF1MZYem+h8+Q/EHSpDg6lbAjqJonjP8qtJ4201xgX+mn/tvivbrnTrC8z9rsbWfPXzYlbP5iuH+Ifhbw9beCNTurfQdLjuUWPbKlnGrD94oPOPTNaxxUr2MnhYrqcb/wAJnpwz/p2nD/t4FQS+O9LjGTqWnj/dJf8AlWff6bpUEDyjS7ILFLG7AwL90SKWB46YzmveYPD2h2o/0fRtOixyPLtUX+Qq61adNq5nSoRqJnhSeN0vmKacmoX7/wByxsWY1pwaN441o5tfDjWyHpPqtwEx/wBs15r3NVVFCoAqjsBinfjWEsTUe2husLBbnlenfCCW9ZZPFWuS3kecmxsl8mD6E/eYflWfpEENnBfWdpCsVrFqVzHDCg+VVEmAor2Uferynw4LdtSm+1YMT6pdkKf4mM7bR+deZjW5qKb3Z7GWqNOUmlsivNpNpPI8c+mWryDlle2QsPc8VRPhvRSx2aXAh9YS0f8A6CRXpCrZzfbRbWjSFvOMpRxnf90rz61maHaxn7YI4Gz5gh2ytyF6lDx37muR0ZJpJ7nfHGRcZSlHa34nHR6HbwnNtd6pBjoIr+TA/A5rofh5bSQ+JfEAe9u7zFvaLvunDsP9YcZwPWr2pJaf2TGYkhQxxqoEmTIPmOB6fj3pnw+jzqfiOf1nt4v++YlP/s1a0FONblbvoY4mcamHckra2OZ1GK9vvGet6nBrF5bTw3Bsogio6pGqISoDD5csSTjrTkm8Rw/d1y1nHpcaeMn8VYU+yikutS1fy0Z3l1a6wq9Th9v8lrpF0S1lm2+bNCJZTHBlRlsLk5B9DkVlN1JzdjaLo06UVPqjmxqniOMfNBol0f8AZeWH/GpB4h1SM/vPDjP/ALVtfow/JgKsRWrvNcRSOsEkcZfa/GSOdv1prW7LZ21yWXbOzhV78YzWfPNam/JSva7/AKVzU+HmoyXur+JkNndWsf2iGfy7nbuDvHhvuk9din8a741wnw9Uf2n4ikH/AD3gT8oh/jXd9q9ai7wTPBxEVGrJISiiitTAKKKKACiiigAooooAKMUU6gBO1cz4w1We0sI9OsJdmo6m5ggcf8sUxmSU/wC4uT9SoroLu8gsbSW6upUit4kLySOcBVHUmvObeS51bUJ9du0aOa7QRWkLj5re2zlQR2Z/vt/wEdqunHmZzYquqNNvqSW/2S28nS7bCi3t18qLqVjztBJ9zn61jpqEcGo6tqDxtPJJcJp1nDF9+do1yVX6uxyeg2kmi21SKC+1PVGjkma5uVsbK3iGZLjylxhR7sXJPQAc1NoOgS6RCs9/MlzqpV9zr9yBXYsyJ7kn5m6np0rseuiPF5VG8p9S3p1jName4u3jkvroq0xi+5GFHyxp/srk8/xEk1p26hriMH+8CTUOCvNYerapLuvEspXSPTIWuL2WM/x7SIoAf7zMQW9AAO9VJqKuzKEXVmn0O3+Hw3+EYLkjDXc89w3/AAKViP0xVjxzx4D17/rwm/8AQTWbdeING+HnhXTLbVbkJJFbJDFbxDfLMwUA7V+vfpzXnXirx14q8Q6JqCW1rBoumtbSblnHm3EqY5B7JkfjXnSjKSbSPpKc40+Xm8jqdLMJv7Rrgr5Pylt3T7vGfxxXEeNZtTW8Sz8X6z4Yt3uQLlCthNIJI1JVMyIuTjniusjA8hf+ua/yFJeeHLrWfiB4Ovn01brRbWwdbh5ArRo5DcMD77a8/A1OWTie3mdPSMzyqPWrKS/udKTV/DsFilosSXw06ceapYMYgf8AWDkn8q6Lwzcarc6rBpfhXxB4XmuBvnWQ2cxeIdGKtKpwcdgRVyb4ea2fAeo2yeHov7Sl1/z4lxHv+zex7LntXXnw7PpnxXvdUtdKjttHbQ2g86FVSMS5zjA78YrvqS69jyYxcrLubhhm1g6paxXFwlpdQeRLeQMsZR9uDIoPHNcdPAmk/CHxZog8UQa4thGVRoiCYI2xtRjk5OQeM8dKs6npOmeJfDY0bVLm4tY45hcRTQD5jxhlI6cg1meJdJ1rSfC0nhbwT4ZiutD1GBd16H3Tbyfn8zJHzcDnoB9OOejJSjvqdWKpSjOzjpsSzWOpa/4A8D+HLDXrHSYb60jkm8yUrPJsCkCNR97nnGRyB711Gum5R7a1ne6kW2hEIluFwZmUfM/oSaxb7wnpN94L0Tw1r2Yb3T7Vdl5anc1vLjlf9pemfoPrViztjpXh+10Z9YudXlidpHu7kk8kYCJuJIUVniakJU2k9jXA05xqxk46Fnw0u/4gWPpHp1w35vGK9M7V4t/wlUXhPxhb3lzYXNxavpzpNJbLuaBTKPnI7jivWdH1rTde06O/0u8iuraTpJGe/oR1B9jWmFTVJGeYSTxEkaBO1c+grmvh/wAfD7Qie9mh/OuhmbbbyP8A3UY/pXC6fqVxo3wb0W8synni1so1LLkfvHjQ8f8AAq6VqrHGd9SUuME0lACg1ieMdOfV/Bur2MQzLLaP5YHdwMr+oFbYpaNncT10Pn0GHUtOU5/c3cPP0Zef516r4E8RpreiR2tw6jVbECG7jLfMSowJB6qwwc+5HauR8QeCdT0a/nuNGsnv9Lncyi3hZRNasxJYKpwGTJyMEEdORXMXNnclknudC123lj4WdbKZHX/gSA8V2T5a0VrqcMOejJ6XR9BEUgr56GuXFln/AIqTxBaD0nllUfk61Zt/G2qQjEHjl/8At4WGT/0ICsnh5d0b/WI9me+d68f0G42QpdFN+L24lI6Z/fuf6VWh8c+KAQY/EGmXIHP7y1Xn/vlhWBbf8JTbRGO21PTZIgzuqyWp43MWIyD6sa5MRg6k0uXod2CxtGk5Oo9Hoeix6laIZy2nyNJcKySOk2CQTu6VLpmq29gkihZQjTGTGAzbduAPrmvPF1PxdHnzLHRJx/sSyIf1p/8Awk2sRtifwuWHdoL9D/6EBXE8LiY/Z2PQWKwEk0pb/wBdT0C81K3udKWJbiYOsaqLfaAgI6knvVr4dKDBr03d9Vdcf7sca/0rzweLgpAn0DWkPcpEkv8A6C1dF4I8c+HtI0i7TUri4sp7i/nuAk9nKPlZvlyQpHQDvWlClW53KcbGWKq0FR5acr3dyv4fKzGGaSQRrNezSs54ABnc13UUsZEvlNFI7M8sEckis0u4f+OjNeN6L418P2mjWVnfX7wXCRgSiW3kA3ZJPOK2ofFHh6fb5Wt6fu6/NME/niudSqU204M65U6VaMbTWiOv0sXLRalHNJEAq5JuACBJkZyfoOlGoX3maXYLJa2xaWJ3JVMbOcAr6ZxWFFd2t0p8m8t5Q3PyTq2frzVuQzzRxBgWWJdiYHRfSs3VfLy2N/q8faKfMv6Rs/DpT5niNznnUFHPtBHXbmuN+HS/6JrjEEE6rIp/COMV2ea9Oj/DR4WJd60n5iYFGKXNGRWtzEQikpTyKMelMBKKKKACiiigAp2ecU3IBx3rhfHfiqG1gk0e1upopnZE1C8gjZhp8DdXdgMKzDhc9M7ugotdibsrlXVr9fFOosCN2g2MpVFz8t9cKeWPrGhHH95vYVV1TV2tW+zWyPdatMjNDbRct6B3J4RAe5qtHPc6hbRW+hQiw0yNBFHfypwIx2gjPLf77fL35q/YafaabA8dqjAyNunnkffLO3953PX+VdtOPu6HgYispy5p/cUfD2hjRLSJp5xdaisPktMM7IkzkpED0BbJJPLH2rVJCq7yMERRuZmOAo9TVXUNSttNjRpy5kkO2GCJd0szeiL3+vT1qimnXOquk2tqqwKQ0emRtujX0Mrf8tG9vuj3q9tFuc8lKfvT2D7bea3lNLdrSwzhtRZfnk9fIU/+jG/DNRavJYeHdCtIViIs0uPtUsYbLSJCPObJPUs4QEn+9W8xyB+nt/8AW9qytT8PzeKn1jTYWAeLRNsOenmzSFh/6JA+jVE7KN2b4R89VRWxx2m2l5qupnWdVYT6xe/vHdxxbJ2jQdgBXRanawWnh3U9oyfscuXYZJO01ieHtW86JJ5EKTw/uLuA/eikHBBHbkV0t/D/AGhpF3BC4YzwSRoc8ElcVuox9n7vY7JP9774tuf9FiP96JP/AEEVKJJFj8sO4T0DECuVj1DxtFDFGfClk+xFXK3o5wMf3qP7Z8ZDg+Co2/3b9f8AGvl3gcRdtRPs1meEcVeR1fmyFs+bJnGM7zSF5PL8ve+z+6WOK5f+3vFin5vA7n/dvlNJ/wAJF4nB+bwNdD1xdA/0pfUcT/KylmOD3TR0/v0qRJ5olIjmkRT1VXIBrlR4m10ff8Eann/ZlB/pR/wlWqL9/wAE60PoQf8A2WoWCxEdosp5jhZfFJHTbffml2+h5rl/+EvvR97wfrw+kYP9Ka3jV1+/4W8RKfT7NmpeDrv7JSzHDfzI05LX7X4om+cpLFpqbT25lPX8qxIdVm8B6q3iCxjY2ZbZqVghwsgPAdewYNjmtHRtYW+1LUdSmsL2xiFvDAiXsWx5GDOxx69RWRr8dzr0g8P6XGJtT1NsiPPEcYO5nb0HGK+jw9PkwqU1ZnymLq8+NlKm7o+jGUMrKQCCMEGuX8YW0Nv4WtbKCNIoft9jFHGowAouI+B+VdTXL+OGAttCQ/8ALTXLNf8Ax/P9K5lubnQx31tPeXNpFOjz2wUzRg8puGVz9cGp65jQVz438XS/9NbSPP0gB/8AZq6ejYApT1pKKAFpc02ilYBwJxVW406yuv8Aj4s7aU/9NIlb+YqxRRYHqYs/g/wzcsTN4f0t27sbRM/nis2T4Y+DpGLHQ4UJ7xSSR/8AoLCusoqlKS2YuVdjiJPhR4ZZsw/2lbnsYr+T/wBmJqkvwz0mdJFsfEWrhonMbkXEcuxx1U5XryOK9FHUVw/hrUrfShq7XW8fbfEs9vFtXOXbAGfb5TVKc+jJlCMt0ZrfCu7Vh9n8VXAx/wA9rKN/5YqCb4b+JEY/Z9e06Qf9NrNkP/jrV6iRR+NP2s+5PsodjySXwD4wUY3aJcD2llT9CpFZ1x4A8RNkTeF9LuV9UuYyT/30gr2ujHPWn7aYexj0Pn648CXSg+f4Bm4/54eU2f8AvlhVE+F1tHy3hvxHZMD1ijm/9kZq+kOaOc9aXte8Uxqm1tJ/efO9nfXOhxtHa6v4i05WkMjrLFJhnOMsd8Z54HetCPx9q0LfL44jz2W5tof/ALE17zz3OahltoJ12ywRSL6Ogaq9tF/ZRDpS35meO2/xE8Sfwa3oV2fRodv/AKC9aEXxF8UhQTpujXAP8UcskefzBr0Cbwt4duWLT6DpkjHqzWkZP54rNf4ceDZGLHw9Zox6mJTGf/HSKPaU/wCUFCovtHNr8T9VhAE/hdXbjcYb9cfkVqzH8VolI+0+GtWjXuYzE+P/AB4VQ8ceBtC0LwpdajpMF3a3cckCI0d5MR88qKeCx7MayPCfhBNf1DWLe51XVrdbTyDAY5lYjcGznchz92nak481tBXqqSWh2MfxW0HdtmtNYtveWxYj/wAdzVlPih4PYZfVzD7TW0qfzWsqT4XSrj7N4ovl/wCuttFJ/ICoJvhprX/LHxHayDsJtPI/k9T+5b3Y+ar/AC/idZB468KXQBi8RaZz0D3KofyYitOHWNLucCDUrOXPQRzq2fyNeYy/DfxOc5k0C4H+2JFJ/wDHTWXcfDnX9x3eGdGnI/jhuVBP/fSin7On/MHtKnWJ6z4h1UaH4dv9TCq5toGkRWOA7fwr+JwOK8xl8O28/gm/1ttVn1O7Bk1MAApbiYMHceT/ABfdK/Pk47Cub1XwHrNraGV/CNzFCm5pfsl2rnO07G2q2SFbDEDk4rT8O6lpOj+G9cttH+03d5erJFb6XDaySSEgFBLLkfef7x6KBgAVzVbRkknc6qXvwd1Y62/1S1t44bq6uo4luNpiDHLPuGQqKOW/4DWPa6vf+IYTLpTQ6dZFmX7Tc7WnbBwdkWfl5BHzflXEWl+nh65kQa3qmnaj5CRTPdwBplXbgYLoSg9MEVinTdLW6RbW9j1Dfay5BVd6lSDkkDJJ55Nd95Kx4TwsY3bep7LYaLbWEjzxJNNdyDbJd3DeZMw9N38I/wBlcCrjRuP4D+RrwmO3SJiYjJGfWOVl/katLd30ZzFqmoxn/Zu5P6mmppHM6N3rI9rPp6VpeDo9+p+Irrv9qitVz6Rwr/7M7V4WviHXLcZGv6iFXk75VfA/4EK9D8D+PY9G8NQR6ppesT3txJJdXFzHAjLIzktu4I/h29qzq801ZI68FRVOfO2dH4v+G9vrd22r6PcjS9awA0ypmOcekq9/97r9a87u5tf8Jsf+Eg0m5tIx1vbIGa2f3OOV/GvS0+Knho4Ev9owf9dLGQAfiBVuL4l+DpjtGvW6HuJVZP8A0ICs4Tq0+h6M4U6m55zp3iuzv1Hkz21z/wBcpMMPqprUGqWpHz70P+0lbN/pPws8UMZZm0JpmOTLBcLBIT6kqQSfrWafhPoUx3aH4t1S29FS8SeMfgef1rpjiu6OZ4VdGMF/Zt0uU+h4qRbm2I4uI/8AvoVXn+E3iZCTa+NEkXstxpy/zBrE1zwf4n8N6e97qHiXRFjGQim3bfK3ZUXHzMfQVaxUHtch4SSVzpPtMA/5bx/UPUZv7VetyPwya4AweJykAk1GxSWaSKLy1tskO7KuPfG79K7yH4Ra/IxN342dF/u21gikfjmiVdR3COGlLZjW1eJQfLE0nuBgVjX/AI3tbHKSXsELf880fzJD9FWuut/gtoJGdV1HWdVJ6pcXZVPyXH866zR/B/h3w/htJ0WytZAMeYkQMn/fZ+Y/nWMsW9oo1hgl9pnklhpPi3xe4NhYzafat11HUwQxHqkXUn68V6b4Q8C6b4Qgla3eS61C4Obm9n5ll9v9lfaupOSc55pe1c86k5/Ezqp0o01aICuX8ZqZJPDaYznW4D+Su39K6eqGpaXFqM+nSySSIbG6+1IF6M2x0wfb5yfwqNnc0K2j6ZPZaxr93MyFb67SWLaeQiwxx8/ihrYpcY6UlABRRRQAUVla3q7aQNN2weaby+itMbsbQ+fm/DFa3rRYBKKKKACiiigBR1/GvM7dRJ/ZiZ/13jG6ce+wzn/2WvTO9cbqdhbWHiPwrZWkYSKTUbq6YZzlzFIzH/vpzTTA7ImkoNFIAooooAKUUlL29aAAnAzjNZ2qa3YaNbCbULlIAxwi8szn0VRyx+lc/r3iqXzpdM0MpJdK2ye6cborc9xj+N/9noO/oeNt3a61pILXzLzUrjcrX9y37vcoyybwOoHPlp+leZicwjSbhBc0vy9Tso4Nyjz1HyxOoufGmp3hK6XpyW8faa+OXP0iXp/wJh9K5651u+mkKXnia4LA7fJtSsRB9MRjd+tblh4RUS3La3Ob4CXMEaExxBdo4KA8kNu6k8YrU0Syg0578WsaxtNcmWRVAADFVHH1Az9c14VbMaknrN28jsi6EE+SF/NnAzQ2esCW3uItY1DyyvmxyC5fafvKSP1qG1fStPQ3tjd6lpyT7czK88SSckLksMHknAr1KC0+zXl5eIzNJclWZSRgFV2jFZWm6Rcf8IzYafcu0UltLHIe5Ply7wPxwKxWKttOX3h9ZX8iMOw8Sa3GAbPWYNQReDHdxqx/77j2kfiDW/ZePLfAj1m2bTXJx5u7zICf+ugHy/8AAgKXV/Den6xcWstxAiSQz+a8ka7XkG1ht3rg9SD+Fc/c6NqEGtT2mmN9utobdJZI7lsSgszAIknRuFJw3tzzXZh8yqr7V15/5ktYarpKPK+6PS4pEkQPGwdGGVZTkEeuakzXkGh6xJYJ9p0CUCLO6bTp8rGeew/5ZsexXKn9a9J0bXbTW7UyW5dJIyFngkGJIW9GH9eh7Zr3MPjIVlbZ9jhr4WVF33T6nKeIvi5oPhnxTLod/bXxkg2GaeKNWRNyhhxnceD2FR+Jfibptvpijw5dQX19cxbkmU5jt06b5D6+idSfSr3j34dab4zsWkVEttXjTFvegc5HRH/vKf07V83y/a/Dep3Om6ijW0kcm25t29ezj1HuM5Fd6UWcVRyUXym9cXTyvIfOmkMj75ZpWzJO/d2P8h0FU3njtb6ymZlTEu3Hcow2t+HNdL4P8F6j4zuPNgka10lGxLfgZL/7MWep9W6D68V7JYfDvw9pWi32n2Vntkvbd4JruU+ZM4ZSOWP16DArWVRJ6HFTw85NykfPjo0UjxnqrFab+NWb2CaCYxXC7bqFmt5x6Sxnafz6/jVbtWidzkkrOzLek6Sde13TtGUkfbZ1SUr1WMfM5H/AQfzr21/hZoxH7i/1i29Nl6WwPT591ed/CeJJviLGXGTDp80iezFkXP5V78TWM5SUtz0cLTTpq555J8LiP+PfxPqsY9JUik/9lqrL8MNWAPl+J4JB/dn00H/0FxXph96Sl7Wfc6PZQfQ8kn+GGvscNL4duVH/AD1tnQ/+zVmT/DDXUyT4f0K4x0+z3bIT+aCvbxx0pKftpi9jA8JPgbxFAgZfDN9HjoLXVl4+g3ioofD+r290HHhXWnuuiyy7ZW/77ZyBXvnWlxj2qlXkhOjF6HmfhXwRqP8Aa1vquuxR2qWreZb2aSeY5kxgPKw44ycKM8nOa9LB4zQRSVlOTm7suEFBWQ7d7UmaSipsWFFFFMAozRRQAUUUUAFFFHagDmPGPM/hlf72tw/jhJD/AErqMYrl/Fzf8TXwmmPvaup/KGWuo9aHsgEooooAKKKKACsjUNHN74i0fUvPCLpxnJjxnzPMTb17Y5rXoovYANFFFABQKKUUAJxxXF+KdfuZrh9D0qZopQB9suoz80Knoif9NGHf+Ec9SK2PFGsvo2l5tlV7+5bybVD03n+I/wCyoBY/SuAtdBm1d20uG7nhhjJlvrwYLyu2TsOepYnc3ouB3FeVmGLdNezi7N9eyO3CUItOrU2X4sj0yyXX5JtKs5ZNMsoIjsliB33APG+Nj/yzDfebOT+Oa7nS4GGlWSXNhBazQgjyYgNkbDKlo/YjJHfDc96sWC3MFjHDdG281Pl/0ZCke0fd2qc7eMcZNWcda+Xq1r+6lp+ZrOcqjuw/KswnyNdAzhJ0/wDHlrSxxWbrAMdvFdqPmhkD/h0Ncz01HT35e+hcu3mSyuXtwWnWNjGvq2OP1pLZ5miczbt4ldRxj5QeP0ouHlWwmltV3zeWTEPVscU6CV5UkMilSsroOMZUNgH8qb1ZmTdR0qC7t/tdnNbGWSNZY2jLxHDrnjKnsferHagHvQnbYLHPa34fTUbWwt9PRLOWBliW7j+9bwqPugfxA4C7TxyT1FcrBe3MGuTtbskGt6cRFJtbMM6nnbn+JDx7ox/P0g9c5rB8SaC+o6WkOkxW1vfrMZILk/KIGY5diAPm3d17k57V24fESjJXdn0f+ZpSqqCcZK8X0Og0PWoNc00XUCmORWMc0Ln5oZB1Vv8AHuCCOtTX2i6VqbK+oaZZ3boMK1xAshUe24V5vp2sto+o/wBpqrJFG32bU7YHJTacbuP4kJz7qfpXqwYMoIIIPII719Xg8Sq9O7Vmt0cmJoexnpqnsR29tBawxw28McMMY2pHGoVVHoAKmNJRXac5458VfDgttYTWolxb6kVguCP4J1H7tvoyjafcLXmeMcEYI6ivp/XNHtdf0a60u8XMFzGUJHVT2Ye4OCPpXzTqFrc2d9Pb3g/0mCVrecjoZE4Lf8CG1vxranK6sedi6VnzI674Qj/i4jf9gyT/ANGJXvR6V4B8KbhLf4j26PwbmxmiT/eBV/5A/lXv5rOe50YX+EhtFFFSdIUUUUAKKM+1JRQApOaSiigAooooAKKKKACiiigAooooAKKKWgDl/FQ3a/4RU9f7TZvygkroraeG6gWaCVJYmzh0bcDjg8/UVz/iJd3i7wkvpd3D/lbvUfw5Xb4A0zHcSt+crmm17t/66gdTRRRSAKKKKACiiigAooooAd2ooFZHiTUTpXh++vE/1scREX/XRvlQf99EVnKSim3shpOTsjhNc1I6jrV5fopljtj9hsox/wAtG3APj/ekwv0StfR/CSaFb28VjqN5AVPmXMSMHinc/eO1wduenykcVz+laG17qdnbQ3tza/2XAZfOhIJMjfKu5WBVvuyNzXoESOkKeZJ5r7QGk2hdx9cCvjcViHKTlffp5dD1a9o2pLaP5kgA6UdjSjHakJ4rz9bmIDoaiuI1ntXibB3Aing4pxHYdaY9ncyLS6mTQSyDdcQ/uwCM8ggdPpWhbSyTI5lTaRLIgH+yrEA/iKz1kls9QuUhj3mTbKq/iA3+NaNvLLLGWmQRsJHUD/ZDEA/iADSV7f15jmvev31Jj92gHHajGRRtpkhkUm0HOOlKRijtj1o16B6HA6za2Gj6zbQafb/upIwl+gyyxZyIpHY9Wc5XnluD2rpvA98zadPpErs0unsFiZjy0Dcp+XKf8Bo163muNMnsbbTftUt4DGxEixqhx8ru3XjAxgE8Vzfh6+ktNd0q5mXY826wuwOzk/0kUj/gVe3l2IcasZdHp6+Zq4+1oOD3jqvQ9TptOpp4r6lHlC968H+KliLfxrdyKu0XNpBc8d2DNGT+W2vW/GFtrV34U1C38PT+TqrxgQPu24+YZwexxnmvnq88IfE6e5331hrFzKqeUHe4jmG3Odud3TNaU3Z3Mq0OeFkWPCdx9k8c+H7gHGL5YyfaRWT/ANmr6b7Gvmfw74H8cHxRpJu9Lu4bWK9hmmlkWNVRUcMTkMeeK+mT3qZyuycPTlTjyyGUUUUjcKKKKACiiigAooooAKKKKACiiigAooooAKKKKAClpKO1AHMeIG/4rjwgO3mXbH/vwf8AGl+HfPw+0Unq1vu/Nia177TLW6vbTUJUJuLESmAhsAb12tx34rK+Hwx8PNA97KNvzFNv3RHSUUUUhhRRRQAUUUUAFFFFADvauO8eTZj0qxGf3935jf7salv/AELbXY1wnjMiXxHpsL7ii2c7EA/3mjWuHHz5MPN+X56HTg481aJF4P0+VH1HUjdztFc3DRi3baUAjwoIONw5DcZxzXUIflIrnvBWnppvhOySNp285TI3mSs+CSem48fQV0JAGMGvja7vNr5HRUfNOTfVi5pKU9aSsgFHFH323HpQOQa5H4ga5d6ToVtZaY+zVNVuFtLZ/wDnln7z/gP51rRpOrNRW5Lv03DXvFej2GrC2ivUm1S2RpJbaFTI4jGC4443YzhTzS+H/iH4d1+VbNL3yNQdiFtriMxs3JwBu4Jxjoa57R9EstDsxbWiDf1luWGZJX7sx607VtIstftTa6hCrf8APOZRh4W/vK1b3wvM4a27/rY9B4CbprXVHpn3eD1FIeprkfh7rV5qWlXem6pKJNT0ic200veRMZSQ/Ufyrrj1rCrSdGbizg62YrdaBzxQ3WgdTWPQCvdC4NrL9lmhgnxlZZkLovuVyP515zqCXdrNrQmuba4ljkS+je3i2L0D9NzfxRnv3r0icRm1mEsXnRbG3RbN28Y5G3v9K87vJtAbW3t9KW3tvtFltltRF5DhlZhyhAO7DfpXZhm1e3k9u3mbYZr2nK+uh63BKs9tFMn3ZFDj8RmpTWP4VnNz4S0iXu1nFnH+6K1zX28HeNzypaNoKXPvSUVYhfxpKKKACiiigAooooAKKKKACiiigAooooAKKKKACiiigAooooAKKKKAGT7jbShBltjYHvisfwfaS2PgvRbW4jaKaGyiSSNuqttGQa2z0oHTmgAooooAKKKKACiiigAooooAWvP/ABqFHie0aU4jOnSg/wDfaZr0AVxHjZDHrui3GThlnhIH0Vx/6Ca4MxTeHkdeB0rx/roVvAMGlf8ACMWdzpu8kwLDKzNJjK+gb69RXVAcVzfg7ULe50k6fFIzz2MkkUo2NhfnbHzEYJxjoa6QH5a+Or3c233NpKzaA9aSlzk9qMelZCEHWvP/AB+pj8W+Crl/+PdZrqFie0jxjb/I16CBWJ4q8Ow+KfD82nPJ5U4YTW0/eGZeVb+h9ia6MLNRqe89GmvS6tcFLlal2ObOVYqetHJbjrXOt4mk0eQWXi62l0y+T5TcCNngn/21ZfWkHiv+1pjY+ErabVNQfhZBEVgg/wBt2b0rT6lW5rKPz6fee59dpcnNc6HwAPM8a+MbhP8AUg2kJYdGkVG3flmu/wAZNYfhLw0nhbQUsPOM93I5nu5z1lmb7x+nYfSt0DHJ7VnipKVT3XorL1srXPDcuaTl3FPWgdaNw9KUDmuZ+YEZLBWKKGfB2gnAJ7ZNcPrRm1DXbN9U023gnhtWdFMgn2neuGDbRjpXclQysu4rkEbgcEe4rznXYbuw1q8kk1qe7isrAApPCm7JDsPmUDn7p6c104frb9TbDJOqrnoPgzI8FaNnqbOM/wDjtblUNCtjZ6Bp1qcZhtY0P1Cir9fc0tIpHlzd5NhRRRWhIUUUUAFFFFABRRRQAUUUUAFFFFABRRRQAUUUUAFFFFABRRRQAUUUUAFFFFABRRRQAUUUUAFFFFABRRRQAtct49g3aAl7j/jxuY7hsDnZna//AI6xP4V1NQXlrHfWU9rMMxzxtG49QRg1jVp+0g4PqXSm6c1JdGcB4a1C6i16/wBJSzYwMy3TXDuFVQV2ttHVvmVfzPPSuuxt4rzRJ7/TBBLHcRQXunzGzu5pYy4WMkKz7cjP8ElekRI6RpHLMJZVUB3AxuOOuO2a+JxEOVq61Wj+X+Z6eIjy1LrZ6kgBY4FYA8Z+Gj01q2PuN2G+hxyPcVN4lDvpK2SO0f2+6hs3dTgqkjgPj327h+NWPF+rv4W8Li6sWtoPKZIYUktmlU5+VUCoykc4Gc8eld2X5asTBybscdSrysp/8Jl4b/6DVt+bf4Uv/CX+G8Z/tq2x+P8AhXE6J8SvEd1rWn2941rFDfPGrtJpUoFvIzlFhUiT5gdrfOeMipNV+IniK28R3VlA0CWy62NNT/iUTXG1Cu7duVgGf/pmPmPWvReQxS+Ij27Z2Eni/wAMSxtHNq9nJGeCr5Yfyp0fi7wvDH5cOrWccY/hQYH5AVyV18Q/EDeCdH1C2fRob7UL2ayMlyjxBNshG8Ic4UKp3bjxkVveGfGepa3aPfed4dvLRbZ5Vgs7hkuSV4+ZZAAi5B5PtTeSJL42L23kXz4y8NE/8hq2/At/hSf8Jl4azj+3LX8z/hXLxfEPU4tGs7ufVtPiM+4s82i3MyMxkZVWN42CsvG0Hq2M961NX8d3tvq0djaQxp5DMLh5I/8AWg2bTqyqTlPmXGD6VH9h0/5hqs30NaPxf4bmkSOPWbUtIwRQWIyTwB0rb5VsHrXJaR4nTxj4C1dLmDEkGlxm5mGAskklsJW2gdNpaul0+Z7nTLKdzl5LeN2PuVBrzMwwMcJytNu/c0p1OYLkWckQtb4wtFdHyfKmxiUkfdweuQDx7V5xDZpcyNbW8s8kOpaisUIkdpCkIYDhjyRsjZhnoDXT+LNQsrjTr3RTG5vXMaQowKnLfdmjPomCcjoVqLwfpyTa8JUJe30q3ESs3UyuoHOO4Qf+P0YGm5TjB9X+B1UpezhKr8l6nomOKDS9qbX2KPKCiiimAUUUUAFFFFABRRRQAUUUUAFFFFABRRRQAUUUUAFFFFABRRRQAUUUUAFFFFABRRRQAUUUUAFFFFABRRRQAUtJQKAOA8aaWLLUxqiAC31ALa3ORkJLgiNz7EfIf+A1X8KXljo1i2l3s5F4Jl2TSktJeb8KrerMvCkD7oUdBXf31jb6lYzWV1GJLeZCjqe4NeV3Gnz6ZraLcMBq9gpeyvH5E0PTdj3ztcDnnPcV8/mWGs3U+y9/Xoz0sPP21P2b+Jbf5Ha6/Z3F3otwloP9MiKXFuPWSNg6j8SuPxrO8XWb+O/A9sNIRJlmureYo77cKrguD6MOQR1yDUmjeJBf6Ubq+SO1u0uFgmtkJZomdwsYJ77sr8w459qnn8Owi+ku7K+vtMnm+af7FIoSVv7zIysu7/aAzXJl2M+ptwq7fqc9Wm36nCW3wi1TTda0SeOS0uY7S7hJkV3TyYY5WkPysTlm3AYXAG38au3fwvu7+7/tK6jU3lx4ha/nijupEVLUBgEG0geYfl+bg89a637Dr4+VPFc5UdN9hET+J4zTvsHiLP8AyNsv/gvir1/7aoGPsZHP6F4C1qLwZp+nTajBYSxNcSSWxtYr1cySMy5eQdQDg4603wH8O9R0fQIItXntT5ltLBc6eLGH5gxOFaZRuYdD/wDqroTpuvtgv4tugR08uzhX+YNI2gTXBb7Z4h1u4DdVW4WFfw8tVP61LzugtdR+xkc/H4R8QL8PvC3h37LC01pdQzXkpucCFY5d/wAvHzEjj2p/i3wnreq+Khqem6NpoaMOj3Mt8yvcI0DxgFQhC7fMb61tt4U0hi25b9weobU7gg/hvpi+DfDw/wCYYrn+888jn8y2axee091F/kP2DZiadZTeD/hrqun39lp1lcCzESvBeGQ3cpiEe4gqNpOF4Ga7H7NNb6attaMqSxwiKN3XcqsFwCwHUVnxaDoGlq11DolmssA83zEtg8ny85BwWLfrXMeJtZGpz27aVLLPZbfI1CWFvkaGTB2r6svBYj7qlh16efi8T9elGyska0aLvyoqXmqtq9xHrN1ZndZFreyhRt2+RjtZkb+JXO0L/sjNekeGtHOjaHDayuHunJluZB/FK3LY9h0HsBXM+DtJOoXceszIFsbfK6fHjAc/dM2PTHyr7ZPcV3uRzXr5dhnBOpJavbyRWLqx0pQ2X4sdSGjNJXqLQ4gooopgFFFFABRRRQAUUUUAFFFFABRRRQAUUUUAFFFFABRRRQAUUUUAFFFFABRRRQAUUUUAFFFFABRRRQAUUUUAFKOtJSigBe1Y+vaHba5Y+S5aGaM77e4j+/C/qP6juK180de1ZygpKz1Q4txaaPGbuz1CDxLaxXbQ2d7ZqZIyqbkumB+Urn70Y67c7lY+2a6nRfFX9o6vc2N8iWciCNIlY/LNLyX8tz94YKccEc11uraTY6zZ/Zr6ASJnchBwyN2ZWHKkeorhNX8M6rp8MimNtXsSp2uEBnjPYsnAkx6rhvbvXhYzL5LWOse3VHpwrU6/8TSXfudhbyw3MC3EEiyxvnay9+cf0qSvMdPlvbbQpdK0bWR+6g8kx3CFmiY8Fu0kbdTzkVvz+K9QjigjXSJUYTJ5ssEqTARA/NgNtJJAx0757V4c8O07J/oU8PUXS/odcfrSA+prnP8AhNbI6mIJLS/jtvI8wyfYpSQ+7G3gHtzUVj40hmtGaWx1CSXz5UAjtfLGwOwQ/OR/Dt/GpdCaV2jPkntys6d5IoghkdU3MEXccbmPQfWq95qVpYTRR3UqwrIkjiR2wihMZy3b71cS2qa1qWkWFvPbw21xbPFK9zNJ5rtJGeu1cLzju3eqiTDWdUkWJrnW9UtX2FNg2wkjt0jjB9f5kVrHCuTstX5Giw87c03yrzLr+KL7UxqFrbzNbWkMzZuypieSFhuUKCPkXBI39eOPUT+HvDS61bw7ITb+H4hhIgCpuhnOB3EWep6t9OuzpfgxppUuNekjnKkMljHkwp6FyeZG+uF9B3rtQABxX0GEy+zUqi+X+ZjVxMIR9nR+bGoqhAqqFQDAA6AelP7UZozXsnniUUUUwCiiigAooooAKKKKACiiigAooooAKKKKACiiigAooooAKKKKACiiigAooooAKKKKACiiigAooooAKKKKACiiigAooooAKUUlFADjXC+OfFl1pUkej6PtXUbiLzZLlsMLWLO0Nt/iYnIUdOMngV3B6V418TbG+s/Est+0Nwthfpbxm9hUssAjLbw2OVzkYPufSrpJOS5jOq2o+7uYn2KBmMkiNLcM297qRyZnb+80nX/PSp0lv4P+PfV5iv8AcmRZR+Z5rMOuWxS8mWe0kSK5SIbZl5Rtvzf+PfpVqW+tIrqCDz4GM28BhMmF2jPrXRUwmEq/HFP5HHTxOKo/DJl3+09ZBw1xYFfU27f0amyX2qsOdSt094rTn/x4mqUV/azx3Gya3BhleLDTp820Zz16c1CNXgaxsrrfb7bho1dfPXMe4fXsf51hHKsAndQR0f2njZK3M/w/yLckc9yNt5dXN3H/ALcm1f8AvlcCr2gavF4T1yK/j/d6bMq299Ggwqpn5Jsf7BOD/ssfSsuK/hkvLq3NxbL5JUo3nrh1Zcjv65FVZNYhOjvdZtA4ys1vJMvIB2uo554zj14rqVDDwg404peiMHXxE53nJs+jlwcEEYI4x3p1cn8OTcnwRZeeZigLi1M4Ic2+8+VnPP3cYzzjFdZmuA7xKKKKYBRRRQAUUUUAFFFFABRRRQAUUUUAFFFFABRRRQAUUUUAFFFFABRRRQAUUUUAFFFFABRRRQAUUUUAFFFFABRRRQAUUUUAFFFFABRRRQAUL8zFTyMdKKKTAy5fDGgXrebdaLp00h6u9shJ/HFQ/wDCE+Ff+hc0r/wET/CiindkpCDwV4W/6F3S+p/5dE/wpT4L8L4A/wCEd0r/AMA4/wDCiindktB/whnhfJP/AAjulZ/684/8KenhTw7anz4NC02OVeVdLVAR+lFFO7BGv2FFFFSaBRRRQAUUUUAFFFFABRRRQAUUUUAFFFFABRRRQAUUUUAFFFFABRRRQB//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 name="Picture 2" descr="https://ss0.bdstatic.com/70cFvHSh_Q1YnxGkpoWK1HF6hhy/it/u=3679341611,558196159&amp;fm=26&amp;gp=0.jpg"/>
          <p:cNvPicPr>
            <a:picLocks noChangeAspect="1" noChangeArrowheads="1"/>
          </p:cNvPicPr>
          <p:nvPr/>
        </p:nvPicPr>
        <p:blipFill>
          <a:blip r:embed="rId3" cstate="print"/>
          <a:srcRect/>
          <a:stretch>
            <a:fillRect/>
          </a:stretch>
        </p:blipFill>
        <p:spPr bwMode="auto">
          <a:xfrm>
            <a:off x="2719505" y="3687775"/>
            <a:ext cx="5429250" cy="2714626"/>
          </a:xfrm>
          <a:prstGeom prst="rect">
            <a:avLst/>
          </a:prstGeom>
          <a:noFill/>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二、总供给</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13</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21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（一）总供给曲线</a:t>
            </a:r>
          </a:p>
        </p:txBody>
      </p:sp>
      <p:sp>
        <p:nvSpPr>
          <p:cNvPr id="4" name="文本框 3"/>
          <p:cNvSpPr txBox="1"/>
          <p:nvPr/>
        </p:nvSpPr>
        <p:spPr>
          <a:xfrm>
            <a:off x="3757071" y="1070447"/>
            <a:ext cx="7623313" cy="943528"/>
          </a:xfrm>
          <a:prstGeom prst="rect">
            <a:avLst/>
          </a:prstGeom>
          <a:noFill/>
        </p:spPr>
        <p:txBody>
          <a:bodyPr wrap="square" rtlCol="0" anchor="t">
            <a:spAutoFit/>
          </a:bodyPr>
          <a:lstStyle/>
          <a:p>
            <a:pPr>
              <a:lnSpc>
                <a:spcPct val="150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短期总供给：</a:t>
            </a:r>
            <a:r>
              <a:rPr lang="zh-CN" altLang="en-US" sz="2000"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货币工资、其他资源价格和潜在GDP</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保持不变时，</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a:lnSpc>
                <a:spcPct val="150000"/>
              </a:lnSpc>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实际GDP供给量和价格水平之间的关系。</a:t>
            </a:r>
          </a:p>
        </p:txBody>
      </p:sp>
      <p:grpSp>
        <p:nvGrpSpPr>
          <p:cNvPr id="19" name="组合 18"/>
          <p:cNvGrpSpPr/>
          <p:nvPr/>
        </p:nvGrpSpPr>
        <p:grpSpPr>
          <a:xfrm>
            <a:off x="724311" y="2318351"/>
            <a:ext cx="4095750" cy="3688080"/>
            <a:chOff x="1976755" y="2836545"/>
            <a:chExt cx="4095750" cy="3688080"/>
          </a:xfrm>
        </p:grpSpPr>
        <p:graphicFrame>
          <p:nvGraphicFramePr>
            <p:cNvPr id="12294" name="Object 31"/>
            <p:cNvGraphicFramePr>
              <a:graphicFrameLocks/>
            </p:cNvGraphicFramePr>
            <p:nvPr/>
          </p:nvGraphicFramePr>
          <p:xfrm>
            <a:off x="2191385" y="5876290"/>
            <a:ext cx="251460" cy="299085"/>
          </p:xfrm>
          <a:graphic>
            <a:graphicData uri="http://schemas.openxmlformats.org/presentationml/2006/ole">
              <mc:AlternateContent xmlns:mc="http://schemas.openxmlformats.org/markup-compatibility/2006">
                <mc:Choice xmlns:v="urn:schemas-microsoft-com:vml" Requires="v">
                  <p:oleObj spid="_x0000_s3092" r:id="rId4" imgW="152202" imgH="177569" progId="">
                    <p:embed/>
                  </p:oleObj>
                </mc:Choice>
                <mc:Fallback>
                  <p:oleObj r:id="rId4" imgW="152202" imgH="177569" progId="">
                    <p:embed/>
                    <p:pic>
                      <p:nvPicPr>
                        <p:cNvPr id="0"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1385" y="5876290"/>
                          <a:ext cx="25146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295" name="Object 28"/>
            <p:cNvGraphicFramePr>
              <a:graphicFrameLocks/>
            </p:cNvGraphicFramePr>
            <p:nvPr/>
          </p:nvGraphicFramePr>
          <p:xfrm>
            <a:off x="4624705" y="3121660"/>
            <a:ext cx="502920" cy="275590"/>
          </p:xfrm>
          <a:graphic>
            <a:graphicData uri="http://schemas.openxmlformats.org/presentationml/2006/ole">
              <mc:AlternateContent xmlns:mc="http://schemas.openxmlformats.org/markup-compatibility/2006">
                <mc:Choice xmlns:v="urn:schemas-microsoft-com:vml" Requires="v">
                  <p:oleObj spid="_x0000_s3093" r:id="rId6" imgW="291847" imgH="164957" progId="">
                    <p:embed/>
                  </p:oleObj>
                </mc:Choice>
                <mc:Fallback>
                  <p:oleObj r:id="rId6" imgW="291847" imgH="164957" progId="">
                    <p:embed/>
                    <p:pic>
                      <p:nvPicPr>
                        <p:cNvPr id="0" name="Picture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4705" y="3121660"/>
                          <a:ext cx="502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297" name="Text Box 32"/>
            <p:cNvSpPr txBox="1"/>
            <p:nvPr/>
          </p:nvSpPr>
          <p:spPr>
            <a:xfrm>
              <a:off x="5009515" y="5972175"/>
              <a:ext cx="1062990" cy="552450"/>
            </a:xfrm>
            <a:prstGeom prst="rect">
              <a:avLst/>
            </a:prstGeom>
            <a:solidFill>
              <a:srgbClr val="FFFFFF">
                <a:alpha val="0"/>
              </a:srgbClr>
            </a:solidFill>
            <a:ln w="9525">
              <a:noFill/>
            </a:ln>
          </p:spPr>
          <p:txBody>
            <a:bodyPr wrap="none"/>
            <a:lstStyle/>
            <a:p>
              <a:pPr algn="l"/>
              <a:r>
                <a:rPr lang="zh-CN" altLang="de-DE" sz="2000" dirty="0">
                  <a:latin typeface="黑体" panose="02010609060101010101" pitchFamily="49" charset="-122"/>
                  <a:ea typeface="黑体" panose="02010609060101010101" pitchFamily="49" charset="-122"/>
                </a:rPr>
                <a:t>总产出</a:t>
              </a:r>
            </a:p>
          </p:txBody>
        </p:sp>
        <p:sp>
          <p:nvSpPr>
            <p:cNvPr id="12298" name="Text Box 29"/>
            <p:cNvSpPr txBox="1"/>
            <p:nvPr/>
          </p:nvSpPr>
          <p:spPr>
            <a:xfrm>
              <a:off x="1976755" y="3023235"/>
              <a:ext cx="490220" cy="649605"/>
            </a:xfrm>
            <a:prstGeom prst="rect">
              <a:avLst/>
            </a:prstGeom>
            <a:solidFill>
              <a:srgbClr val="FFFFFF">
                <a:alpha val="0"/>
              </a:srgbClr>
            </a:solidFill>
            <a:ln w="9525">
              <a:noFill/>
            </a:ln>
          </p:spPr>
          <p:txBody>
            <a:bodyPr vert="eaVert" wrap="square">
              <a:spAutoFit/>
            </a:bodyPr>
            <a:lstStyle/>
            <a:p>
              <a:pPr algn="l"/>
              <a:r>
                <a:rPr lang="zh-CN" altLang="de-DE" sz="2000" dirty="0">
                  <a:latin typeface="黑体" panose="02010609060101010101" pitchFamily="49" charset="-122"/>
                  <a:ea typeface="黑体" panose="02010609060101010101" pitchFamily="49" charset="-122"/>
                </a:rPr>
                <a:t>价格</a:t>
              </a:r>
            </a:p>
          </p:txBody>
        </p:sp>
        <p:sp>
          <p:nvSpPr>
            <p:cNvPr id="12299" name="Line 26"/>
            <p:cNvSpPr/>
            <p:nvPr/>
          </p:nvSpPr>
          <p:spPr>
            <a:xfrm flipV="1">
              <a:off x="2540635" y="2836545"/>
              <a:ext cx="635" cy="3124835"/>
            </a:xfrm>
            <a:prstGeom prst="line">
              <a:avLst/>
            </a:prstGeom>
            <a:ln w="19050" cap="flat" cmpd="sng">
              <a:solidFill>
                <a:srgbClr val="000000"/>
              </a:solidFill>
              <a:prstDash val="solid"/>
              <a:headEnd type="none" w="med" len="med"/>
              <a:tailEnd type="none" w="med" len="med"/>
            </a:ln>
          </p:spPr>
        </p:sp>
        <p:sp>
          <p:nvSpPr>
            <p:cNvPr id="12300" name="Line 25"/>
            <p:cNvSpPr/>
            <p:nvPr/>
          </p:nvSpPr>
          <p:spPr>
            <a:xfrm>
              <a:off x="2529840" y="5952490"/>
              <a:ext cx="3542665" cy="635"/>
            </a:xfrm>
            <a:prstGeom prst="line">
              <a:avLst/>
            </a:prstGeom>
            <a:ln w="19050" cap="flat" cmpd="sng">
              <a:solidFill>
                <a:srgbClr val="000000"/>
              </a:solidFill>
              <a:prstDash val="solid"/>
              <a:headEnd type="none" w="med" len="med"/>
              <a:tailEnd type="none" w="med" len="med"/>
            </a:ln>
          </p:spPr>
        </p:sp>
        <p:sp>
          <p:nvSpPr>
            <p:cNvPr id="12301" name="Line 24"/>
            <p:cNvSpPr/>
            <p:nvPr/>
          </p:nvSpPr>
          <p:spPr>
            <a:xfrm flipV="1">
              <a:off x="3118485" y="3387725"/>
              <a:ext cx="2501900" cy="2021840"/>
            </a:xfrm>
            <a:prstGeom prst="line">
              <a:avLst/>
            </a:prstGeom>
            <a:ln w="76200" cap="flat" cmpd="sng">
              <a:solidFill>
                <a:srgbClr val="FF9900"/>
              </a:solidFill>
              <a:prstDash val="solid"/>
              <a:headEnd type="none" w="med" len="med"/>
              <a:tailEnd type="none" w="med" len="med"/>
            </a:ln>
          </p:spPr>
        </p:sp>
      </p:grpSp>
      <p:sp>
        <p:nvSpPr>
          <p:cNvPr id="25" name="文本框 24">
            <a:extLst>
              <a:ext uri="{FF2B5EF4-FFF2-40B4-BE49-F238E27FC236}">
                <a16:creationId xmlns:a16="http://schemas.microsoft.com/office/drawing/2014/main" id="{96DBBB91-7EE4-B381-7F6B-F05FA4965C14}"/>
              </a:ext>
            </a:extLst>
          </p:cNvPr>
          <p:cNvSpPr txBox="1"/>
          <p:nvPr/>
        </p:nvSpPr>
        <p:spPr>
          <a:xfrm>
            <a:off x="5203596" y="2505041"/>
            <a:ext cx="6830782" cy="943528"/>
          </a:xfrm>
          <a:prstGeom prst="rect">
            <a:avLst/>
          </a:prstGeom>
          <a:noFill/>
        </p:spPr>
        <p:txBody>
          <a:bodyPr wrap="square" rtlCol="0" anchor="t">
            <a:spAutoFit/>
          </a:bodyPr>
          <a:lstStyle/>
          <a:p>
            <a:pPr>
              <a:lnSpc>
                <a:spcPct val="150000"/>
              </a:lnSpc>
            </a:pPr>
            <a:r>
              <a:rPr lang="zh-CN" altLang="en-US" sz="2000"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潜在</a:t>
            </a:r>
            <a:r>
              <a:rPr lang="en-US" altLang="zh-CN" sz="2000"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：经济体充分、高效利用所有生产要素时所对应的产出水平，也叫</a:t>
            </a:r>
            <a:r>
              <a:rPr lang="zh-CN" altLang="en-US" sz="2000"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充分就业产出水平</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a:t>
            </a:r>
          </a:p>
        </p:txBody>
      </p:sp>
      <p:sp>
        <p:nvSpPr>
          <p:cNvPr id="26" name="Rectangle 7" descr="新闻纸">
            <a:extLst>
              <a:ext uri="{FF2B5EF4-FFF2-40B4-BE49-F238E27FC236}">
                <a16:creationId xmlns:a16="http://schemas.microsoft.com/office/drawing/2014/main" id="{D58A3725-7F34-805C-4AF2-F972DB30994B}"/>
              </a:ext>
            </a:extLst>
          </p:cNvPr>
          <p:cNvSpPr>
            <a:spLocks noChangeArrowheads="1"/>
          </p:cNvSpPr>
          <p:nvPr/>
        </p:nvSpPr>
        <p:spPr bwMode="auto">
          <a:xfrm>
            <a:off x="4466179" y="4276840"/>
            <a:ext cx="7725821" cy="885994"/>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zh-CN" altLang="en-US" b="1" dirty="0">
                <a:solidFill>
                  <a:srgbClr val="00B0F0"/>
                </a:solidFill>
                <a:latin typeface="黑体" pitchFamily="49" charset="-122"/>
                <a:ea typeface="黑体" pitchFamily="49" charset="-122"/>
                <a:sym typeface="Monotype Sorts" pitchFamily="2" charset="2"/>
              </a:rPr>
              <a:t>短期内，产品成本不变：</a:t>
            </a:r>
            <a:endParaRPr lang="en-US" altLang="zh-CN" b="1" dirty="0">
              <a:solidFill>
                <a:srgbClr val="00B0F0"/>
              </a:solidFill>
              <a:latin typeface="黑体" pitchFamily="49" charset="-122"/>
              <a:ea typeface="黑体" pitchFamily="49" charset="-122"/>
              <a:sym typeface="Monotype Sorts" pitchFamily="2" charset="2"/>
            </a:endParaRPr>
          </a:p>
          <a:p>
            <a:pPr indent="325438">
              <a:lnSpc>
                <a:spcPct val="150000"/>
              </a:lnSpc>
              <a:buClr>
                <a:srgbClr val="FF0000"/>
              </a:buClr>
            </a:pPr>
            <a:r>
              <a:rPr lang="zh-CN" altLang="en-US" b="1" dirty="0">
                <a:latin typeface="黑体" pitchFamily="49" charset="-122"/>
                <a:ea typeface="黑体" pitchFamily="49" charset="-122"/>
                <a:sym typeface="Monotype Sorts" pitchFamily="2" charset="2"/>
              </a:rPr>
              <a:t>产品价格</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chemeClr val="hlink"/>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rPr>
              <a:t>厂商利润</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 </a:t>
            </a:r>
            <a:r>
              <a:rPr lang="zh-CN" altLang="en-US" dirty="0">
                <a:latin typeface="黑体" pitchFamily="49" charset="-122"/>
                <a:ea typeface="黑体" pitchFamily="49" charset="-122"/>
                <a:sym typeface="Monotype Sorts" pitchFamily="2" charset="2"/>
              </a:rPr>
              <a:t>厂商生产</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）总产出</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            </a:t>
            </a: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2297" grpId="1" animBg="1"/>
      <p:bldP spid="12298" grpId="1" animBg="1"/>
      <p:bldP spid="25" grpId="0" autoUpdateAnimBg="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https://timgsa.baidu.com/timg?image&amp;quality=80&amp;size=b9999_10000&amp;sec=1600533253394&amp;di=fae62f9659581419214ac0eac2db743e&amp;imgtype=0&amp;src=http%3A%2F%2Fphotocdn.sohu.com%2F20111023%2FImg323087903.jpg"/>
          <p:cNvPicPr>
            <a:picLocks noChangeAspect="1" noChangeArrowheads="1"/>
          </p:cNvPicPr>
          <p:nvPr/>
        </p:nvPicPr>
        <p:blipFill>
          <a:blip r:embed="rId4" cstate="print"/>
          <a:srcRect/>
          <a:stretch>
            <a:fillRect/>
          </a:stretch>
        </p:blipFill>
        <p:spPr bwMode="auto">
          <a:xfrm>
            <a:off x="6527856" y="1"/>
            <a:ext cx="5664144" cy="6858000"/>
          </a:xfrm>
          <a:prstGeom prst="rect">
            <a:avLst/>
          </a:prstGeom>
          <a:noFill/>
        </p:spPr>
      </p:pic>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二、总供给</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14</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21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（一）总供给曲线</a:t>
            </a:r>
          </a:p>
        </p:txBody>
      </p:sp>
      <p:grpSp>
        <p:nvGrpSpPr>
          <p:cNvPr id="24" name="组合 23"/>
          <p:cNvGrpSpPr/>
          <p:nvPr/>
        </p:nvGrpSpPr>
        <p:grpSpPr>
          <a:xfrm>
            <a:off x="178392" y="1856144"/>
            <a:ext cx="3840122" cy="478052"/>
            <a:chOff x="1132944" y="2479518"/>
            <a:chExt cx="3840122" cy="478052"/>
          </a:xfrm>
        </p:grpSpPr>
        <p:graphicFrame>
          <p:nvGraphicFramePr>
            <p:cNvPr id="20" name="Object 4"/>
            <p:cNvGraphicFramePr>
              <a:graphicFrameLocks noChangeAspect="1"/>
            </p:cNvGraphicFramePr>
            <p:nvPr>
              <p:extLst>
                <p:ext uri="{D42A27DB-BD31-4B8C-83A1-F6EECF244321}">
                  <p14:modId xmlns:p14="http://schemas.microsoft.com/office/powerpoint/2010/main" val="2303713580"/>
                </p:ext>
              </p:extLst>
            </p:nvPr>
          </p:nvGraphicFramePr>
          <p:xfrm>
            <a:off x="3296666" y="2479518"/>
            <a:ext cx="1676400" cy="471488"/>
          </p:xfrm>
          <a:graphic>
            <a:graphicData uri="http://schemas.openxmlformats.org/presentationml/2006/ole">
              <mc:AlternateContent xmlns:mc="http://schemas.openxmlformats.org/markup-compatibility/2006">
                <mc:Choice xmlns:v="urn:schemas-microsoft-com:vml" Requires="v">
                  <p:oleObj spid="_x0000_s44038" name="公式" r:id="rId5" imgW="812520" imgH="228600" progId="Equations">
                    <p:embed/>
                  </p:oleObj>
                </mc:Choice>
                <mc:Fallback>
                  <p:oleObj name="公式" r:id="rId5" imgW="812520" imgH="228600" progId="Equations">
                    <p:embed/>
                    <p:pic>
                      <p:nvPicPr>
                        <p:cNvPr id="2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666" y="2479518"/>
                          <a:ext cx="167640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矩形 21"/>
            <p:cNvSpPr>
              <a:spLocks noChangeArrowheads="1"/>
            </p:cNvSpPr>
            <p:nvPr/>
          </p:nvSpPr>
          <p:spPr bwMode="auto">
            <a:xfrm>
              <a:off x="1132944" y="2505138"/>
              <a:ext cx="2276585" cy="452432"/>
            </a:xfrm>
            <a:prstGeom prst="rect">
              <a:avLst/>
            </a:prstGeom>
            <a:noFill/>
            <a:ln w="9525">
              <a:noFill/>
              <a:miter lim="800000"/>
              <a:headEnd/>
              <a:tailEnd/>
            </a:ln>
          </p:spPr>
          <p:txBody>
            <a:bodyPr wrap="none">
              <a:spAutoFit/>
            </a:bodyPr>
            <a:lstStyle/>
            <a:p>
              <a:pPr marL="174625" indent="-174625">
                <a:lnSpc>
                  <a:spcPct val="130000"/>
                </a:lnSpc>
                <a:spcBef>
                  <a:spcPct val="20000"/>
                </a:spcBef>
                <a:buClr>
                  <a:srgbClr val="FF0000"/>
                </a:buClr>
                <a:buSzPct val="95000"/>
                <a:buFont typeface="Wingdings" pitchFamily="2" charset="2"/>
                <a:buNone/>
              </a:pPr>
              <a:r>
                <a:rPr lang="zh-CN" altLang="en-US" b="1" dirty="0">
                  <a:latin typeface="黑体" pitchFamily="49" charset="-122"/>
                  <a:ea typeface="黑体" pitchFamily="49" charset="-122"/>
                </a:rPr>
                <a:t>短期宏观生产函数：</a:t>
              </a:r>
              <a:endParaRPr lang="en-US" altLang="zh-CN" b="1" dirty="0">
                <a:latin typeface="黑体" pitchFamily="49" charset="-122"/>
                <a:ea typeface="黑体" pitchFamily="49" charset="-122"/>
              </a:endParaRPr>
            </a:p>
          </p:txBody>
        </p:sp>
      </p:grpSp>
      <p:sp>
        <p:nvSpPr>
          <p:cNvPr id="23" name="文本框 3"/>
          <p:cNvSpPr txBox="1"/>
          <p:nvPr/>
        </p:nvSpPr>
        <p:spPr>
          <a:xfrm>
            <a:off x="3908619" y="1214725"/>
            <a:ext cx="2729132" cy="1754326"/>
          </a:xfrm>
          <a:prstGeom prst="rect">
            <a:avLst/>
          </a:prstGeom>
          <a:noFill/>
        </p:spPr>
        <p:txBody>
          <a:bodyPr wrap="square" rtlCol="0" anchor="t">
            <a:spAutoFit/>
          </a:bodyPr>
          <a:lstStyle/>
          <a:p>
            <a:pPr algn="ctr">
              <a:lnSpc>
                <a:spcPct val="150000"/>
              </a:lnSpc>
            </a:pPr>
            <a:r>
              <a:rPr lang="zh-CN" altLang="en-US" sz="2400" b="1" dirty="0">
                <a:solidFill>
                  <a:srgbClr val="00B050"/>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可变要素数量改变</a:t>
            </a:r>
            <a:endParaRPr lang="en-US" altLang="zh-CN" sz="2400" b="1" dirty="0">
              <a:solidFill>
                <a:srgbClr val="00B050"/>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endParaRPr>
          </a:p>
          <a:p>
            <a:pPr algn="ctr">
              <a:lnSpc>
                <a:spcPct val="150000"/>
              </a:lnSpc>
            </a:pPr>
            <a:r>
              <a:rPr lang="zh-CN" altLang="en-US" sz="2400" b="1" dirty="0">
                <a:solidFill>
                  <a:srgbClr val="00B050"/>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导致总产出变化</a:t>
            </a:r>
            <a:endParaRPr lang="en-US" altLang="zh-CN" sz="2400" b="1" dirty="0">
              <a:solidFill>
                <a:srgbClr val="00B050"/>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endParaRPr>
          </a:p>
          <a:p>
            <a:pPr algn="ctr">
              <a:lnSpc>
                <a:spcPct val="150000"/>
              </a:lnSpc>
            </a:pPr>
            <a:r>
              <a:rPr lang="zh-CN" altLang="en-US" sz="2400" b="1" dirty="0">
                <a:solidFill>
                  <a:srgbClr val="00B050"/>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比如，劳动力</a:t>
            </a:r>
          </a:p>
        </p:txBody>
      </p:sp>
      <p:sp>
        <p:nvSpPr>
          <p:cNvPr id="25" name="Rectangle 7" descr="新闻纸">
            <a:extLst>
              <a:ext uri="{FF2B5EF4-FFF2-40B4-BE49-F238E27FC236}">
                <a16:creationId xmlns:a16="http://schemas.microsoft.com/office/drawing/2014/main" id="{B87A3D30-C540-E5CD-7FED-CF5CD8754C3A}"/>
              </a:ext>
            </a:extLst>
          </p:cNvPr>
          <p:cNvSpPr>
            <a:spLocks noChangeArrowheads="1"/>
          </p:cNvSpPr>
          <p:nvPr/>
        </p:nvSpPr>
        <p:spPr bwMode="auto">
          <a:xfrm>
            <a:off x="196154" y="3562266"/>
            <a:ext cx="6086659" cy="1351259"/>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zh-CN" altLang="en-US" b="1" dirty="0">
                <a:solidFill>
                  <a:srgbClr val="00B0F0"/>
                </a:solidFill>
                <a:latin typeface="黑体" pitchFamily="49" charset="-122"/>
                <a:ea typeface="黑体" pitchFamily="49" charset="-122"/>
                <a:sym typeface="Monotype Sorts" pitchFamily="2" charset="2"/>
              </a:rPr>
              <a:t>短期内，名义工资不变：</a:t>
            </a:r>
            <a:endParaRPr lang="en-US" altLang="zh-CN" b="1" dirty="0">
              <a:solidFill>
                <a:srgbClr val="00B0F0"/>
              </a:solidFill>
              <a:latin typeface="黑体" pitchFamily="49" charset="-122"/>
              <a:ea typeface="黑体" pitchFamily="49" charset="-122"/>
              <a:sym typeface="Monotype Sorts" pitchFamily="2" charset="2"/>
            </a:endParaRPr>
          </a:p>
          <a:p>
            <a:pPr indent="325438">
              <a:lnSpc>
                <a:spcPct val="150000"/>
              </a:lnSpc>
              <a:buClr>
                <a:srgbClr val="FF0000"/>
              </a:buClr>
            </a:pPr>
            <a:r>
              <a:rPr lang="zh-CN" altLang="en-US" b="1" dirty="0">
                <a:latin typeface="黑体" pitchFamily="49" charset="-122"/>
                <a:ea typeface="黑体" pitchFamily="49" charset="-122"/>
                <a:sym typeface="Monotype Sorts" pitchFamily="2" charset="2"/>
              </a:rPr>
              <a:t>产品价格</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chemeClr val="hlink"/>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rPr>
              <a:t>实际工资（</a:t>
            </a:r>
            <a:r>
              <a:rPr lang="en-US" altLang="zh-CN" dirty="0">
                <a:latin typeface="黑体" pitchFamily="49" charset="-122"/>
                <a:ea typeface="黑体" pitchFamily="49" charset="-122"/>
              </a:rPr>
              <a:t>W/P</a:t>
            </a:r>
            <a:r>
              <a:rPr lang="zh-CN" altLang="en-US" dirty="0">
                <a:latin typeface="黑体" pitchFamily="49" charset="-122"/>
                <a:ea typeface="黑体" pitchFamily="49" charset="-12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a:p>
            <a:pPr indent="325438">
              <a:lnSpc>
                <a:spcPct val="150000"/>
              </a:lnSpc>
              <a:buClr>
                <a:srgbClr val="FF0000"/>
              </a:buClr>
            </a:pP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厂商劳动力雇佣</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）总产出</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en-US" altLang="zh-CN"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就业</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           </a:t>
            </a:r>
          </a:p>
        </p:txBody>
      </p:sp>
    </p:spTree>
    <p:custDataLst>
      <p:tags r:id="rId2"/>
    </p:custDataLst>
    <p:extLst>
      <p:ext uri="{BB962C8B-B14F-4D97-AF65-F5344CB8AC3E}">
        <p14:creationId xmlns:p14="http://schemas.microsoft.com/office/powerpoint/2010/main" val="291831118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082"/>
                                        </p:tgtEl>
                                        <p:attrNameLst>
                                          <p:attrName>style.visibility</p:attrName>
                                        </p:attrNameLst>
                                      </p:cBhvr>
                                      <p:to>
                                        <p:strVal val="visible"/>
                                      </p:to>
                                    </p:set>
                                    <p:anim calcmode="lin" valueType="num">
                                      <p:cBhvr additive="base">
                                        <p:cTn id="16" dur="5000" fill="hold"/>
                                        <p:tgtEl>
                                          <p:spTgt spid="3082"/>
                                        </p:tgtEl>
                                        <p:attrNameLst>
                                          <p:attrName>ppt_x</p:attrName>
                                        </p:attrNameLst>
                                      </p:cBhvr>
                                      <p:tavLst>
                                        <p:tav tm="0">
                                          <p:val>
                                            <p:strVal val="#ppt_x"/>
                                          </p:val>
                                        </p:tav>
                                        <p:tav tm="100000">
                                          <p:val>
                                            <p:strVal val="#ppt_x"/>
                                          </p:val>
                                        </p:tav>
                                      </p:tavLst>
                                    </p:anim>
                                    <p:anim calcmode="lin" valueType="num">
                                      <p:cBhvr additive="base">
                                        <p:cTn id="17" dur="5000" fill="hold"/>
                                        <p:tgtEl>
                                          <p:spTgt spid="308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二、总供给</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15</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21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（一）总供给曲线</a:t>
            </a:r>
          </a:p>
        </p:txBody>
      </p:sp>
      <p:sp>
        <p:nvSpPr>
          <p:cNvPr id="4" name="文本框 3"/>
          <p:cNvSpPr txBox="1"/>
          <p:nvPr/>
        </p:nvSpPr>
        <p:spPr>
          <a:xfrm>
            <a:off x="2924517" y="1303193"/>
            <a:ext cx="8157465" cy="1405193"/>
          </a:xfrm>
          <a:prstGeom prst="rect">
            <a:avLst/>
          </a:prstGeom>
          <a:noFill/>
        </p:spPr>
        <p:txBody>
          <a:bodyPr wrap="square" rtlCol="0" anchor="t">
            <a:spAutoFit/>
          </a:bodyPr>
          <a:lstStyle/>
          <a:p>
            <a:pPr>
              <a:lnSpc>
                <a:spcPct val="150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长期总供给：</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长期中</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实际GDP等于潜在GDP时实际GDP与价格之间的关系。</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a:lnSpc>
                <a:spcPct val="150000"/>
              </a:lnSpc>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新古典经济学的供给曲线</a:t>
            </a:r>
            <a:endPar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a:p>
            <a:pPr>
              <a:lnSpc>
                <a:spcPct val="150000"/>
              </a:lnSpc>
            </a:pP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            工资弹性假说</a:t>
            </a:r>
          </a:p>
        </p:txBody>
      </p:sp>
      <p:sp>
        <p:nvSpPr>
          <p:cNvPr id="13326" name="Text Box 10"/>
          <p:cNvSpPr txBox="1"/>
          <p:nvPr/>
        </p:nvSpPr>
        <p:spPr>
          <a:xfrm>
            <a:off x="4191000" y="5256824"/>
            <a:ext cx="1645920" cy="755015"/>
          </a:xfrm>
          <a:prstGeom prst="rect">
            <a:avLst/>
          </a:prstGeom>
          <a:solidFill>
            <a:srgbClr val="FFFFFF">
              <a:alpha val="0"/>
            </a:srgbClr>
          </a:solidFill>
          <a:ln w="9525">
            <a:noFill/>
          </a:ln>
        </p:spPr>
        <p:txBody>
          <a:bodyPr wrap="none" lIns="109728" tIns="54864" rIns="109728" bIns="54864"/>
          <a:lstStyle/>
          <a:p>
            <a:pPr algn="l"/>
            <a:r>
              <a:rPr lang="zh-CN" altLang="de-DE" sz="2000" dirty="0">
                <a:latin typeface="黑体" panose="02010609060101010101" pitchFamily="49" charset="-122"/>
                <a:ea typeface="黑体" panose="02010609060101010101" pitchFamily="49" charset="-122"/>
              </a:rPr>
              <a:t>总产出</a:t>
            </a:r>
          </a:p>
        </p:txBody>
      </p:sp>
      <p:grpSp>
        <p:nvGrpSpPr>
          <p:cNvPr id="22" name="组合 21"/>
          <p:cNvGrpSpPr/>
          <p:nvPr/>
        </p:nvGrpSpPr>
        <p:grpSpPr>
          <a:xfrm>
            <a:off x="568618" y="2165852"/>
            <a:ext cx="4541520" cy="4016583"/>
            <a:chOff x="1414780" y="2588933"/>
            <a:chExt cx="4541520" cy="4016583"/>
          </a:xfrm>
        </p:grpSpPr>
        <p:graphicFrame>
          <p:nvGraphicFramePr>
            <p:cNvPr id="13318" name="Object 20"/>
            <p:cNvGraphicFramePr>
              <a:graphicFrameLocks/>
            </p:cNvGraphicFramePr>
            <p:nvPr/>
          </p:nvGraphicFramePr>
          <p:xfrm>
            <a:off x="3297205" y="2780002"/>
            <a:ext cx="537817" cy="290745"/>
          </p:xfrm>
          <a:graphic>
            <a:graphicData uri="http://schemas.openxmlformats.org/presentationml/2006/ole">
              <mc:AlternateContent xmlns:mc="http://schemas.openxmlformats.org/markup-compatibility/2006">
                <mc:Choice xmlns:v="urn:schemas-microsoft-com:vml" Requires="v">
                  <p:oleObj spid="_x0000_s40979" r:id="rId4" imgW="380835" imgH="203112" progId="">
                    <p:embed/>
                  </p:oleObj>
                </mc:Choice>
                <mc:Fallback>
                  <p:oleObj r:id="rId4" imgW="380835" imgH="203112" progId="">
                    <p:embed/>
                    <p:pic>
                      <p:nvPicPr>
                        <p:cNvPr id="0"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7205" y="2780002"/>
                          <a:ext cx="537817" cy="290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19" name="Object 18"/>
            <p:cNvGraphicFramePr>
              <a:graphicFrameLocks/>
            </p:cNvGraphicFramePr>
            <p:nvPr/>
          </p:nvGraphicFramePr>
          <p:xfrm>
            <a:off x="3330574" y="6214745"/>
            <a:ext cx="436207" cy="390771"/>
          </p:xfrm>
          <a:graphic>
            <a:graphicData uri="http://schemas.openxmlformats.org/presentationml/2006/ole">
              <mc:AlternateContent xmlns:mc="http://schemas.openxmlformats.org/markup-compatibility/2006">
                <mc:Choice xmlns:v="urn:schemas-microsoft-com:vml" Requires="v">
                  <p:oleObj spid="_x0000_s40980" r:id="rId6" imgW="215713" imgH="241091" progId="">
                    <p:embed/>
                  </p:oleObj>
                </mc:Choice>
                <mc:Fallback>
                  <p:oleObj r:id="rId6" imgW="215713" imgH="241091" progId="">
                    <p:embed/>
                    <p:pic>
                      <p:nvPicPr>
                        <p:cNvPr id="0" name="Picture 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0574" y="6214745"/>
                          <a:ext cx="436207" cy="390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20" name="Object 13"/>
            <p:cNvGraphicFramePr>
              <a:graphicFrameLocks/>
            </p:cNvGraphicFramePr>
            <p:nvPr/>
          </p:nvGraphicFramePr>
          <p:xfrm>
            <a:off x="1720139" y="6202946"/>
            <a:ext cx="247015" cy="293370"/>
          </p:xfrm>
          <a:graphic>
            <a:graphicData uri="http://schemas.openxmlformats.org/presentationml/2006/ole">
              <mc:AlternateContent xmlns:mc="http://schemas.openxmlformats.org/markup-compatibility/2006">
                <mc:Choice xmlns:v="urn:schemas-microsoft-com:vml" Requires="v">
                  <p:oleObj spid="_x0000_s40981" r:id="rId8" imgW="152202" imgH="177569" progId="">
                    <p:embed/>
                  </p:oleObj>
                </mc:Choice>
                <mc:Fallback>
                  <p:oleObj r:id="rId8" imgW="152202" imgH="177569" progId="">
                    <p:embed/>
                    <p:pic>
                      <p:nvPicPr>
                        <p:cNvPr id="0" name="Picture 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0139" y="6202946"/>
                          <a:ext cx="247015" cy="293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322" name="Line 16"/>
            <p:cNvSpPr/>
            <p:nvPr/>
          </p:nvSpPr>
          <p:spPr>
            <a:xfrm flipV="1">
              <a:off x="2018030" y="2687320"/>
              <a:ext cx="635" cy="3516630"/>
            </a:xfrm>
            <a:prstGeom prst="line">
              <a:avLst/>
            </a:prstGeom>
            <a:ln w="19050" cap="flat" cmpd="sng">
              <a:solidFill>
                <a:srgbClr val="000000"/>
              </a:solidFill>
              <a:prstDash val="solid"/>
              <a:headEnd type="none" w="med" len="med"/>
              <a:tailEnd type="none" w="med" len="med"/>
            </a:ln>
          </p:spPr>
        </p:sp>
        <p:sp>
          <p:nvSpPr>
            <p:cNvPr id="13323" name="Line 15"/>
            <p:cNvSpPr/>
            <p:nvPr/>
          </p:nvSpPr>
          <p:spPr>
            <a:xfrm>
              <a:off x="2007235" y="6181725"/>
              <a:ext cx="3949065" cy="22225"/>
            </a:xfrm>
            <a:prstGeom prst="line">
              <a:avLst/>
            </a:prstGeom>
            <a:ln w="19050" cap="flat" cmpd="sng">
              <a:solidFill>
                <a:srgbClr val="000000"/>
              </a:solidFill>
              <a:prstDash val="solid"/>
              <a:headEnd type="none" w="med" len="med"/>
              <a:tailEnd type="none" w="med" len="med"/>
            </a:ln>
          </p:spPr>
        </p:sp>
        <p:sp>
          <p:nvSpPr>
            <p:cNvPr id="13324" name="Line 14"/>
            <p:cNvSpPr/>
            <p:nvPr/>
          </p:nvSpPr>
          <p:spPr>
            <a:xfrm flipV="1">
              <a:off x="3587115" y="3199130"/>
              <a:ext cx="635" cy="3015615"/>
            </a:xfrm>
            <a:prstGeom prst="line">
              <a:avLst/>
            </a:prstGeom>
            <a:ln w="76200" cap="flat" cmpd="sng">
              <a:solidFill>
                <a:srgbClr val="92D050"/>
              </a:solidFill>
              <a:prstDash val="solid"/>
              <a:headEnd type="none" w="med" len="med"/>
              <a:tailEnd type="none" w="med" len="med"/>
            </a:ln>
          </p:spPr>
        </p:sp>
        <p:sp>
          <p:nvSpPr>
            <p:cNvPr id="13325" name="Text Box 11"/>
            <p:cNvSpPr txBox="1"/>
            <p:nvPr/>
          </p:nvSpPr>
          <p:spPr>
            <a:xfrm>
              <a:off x="1464206" y="2588933"/>
              <a:ext cx="525780" cy="898525"/>
            </a:xfrm>
            <a:prstGeom prst="rect">
              <a:avLst/>
            </a:prstGeom>
            <a:solidFill>
              <a:srgbClr val="FFFFFF">
                <a:alpha val="0"/>
              </a:srgbClr>
            </a:solidFill>
            <a:ln w="9525">
              <a:noFill/>
            </a:ln>
          </p:spPr>
          <p:txBody>
            <a:bodyPr vert="eaVert" wrap="square" lIns="109728" tIns="54864" rIns="109728" bIns="54864">
              <a:spAutoFit/>
            </a:bodyPr>
            <a:lstStyle/>
            <a:p>
              <a:pPr algn="l"/>
              <a:r>
                <a:rPr lang="zh-CN" altLang="de-DE" sz="2000" dirty="0">
                  <a:latin typeface="黑体" panose="02010609060101010101" pitchFamily="49" charset="-122"/>
                  <a:ea typeface="黑体" panose="02010609060101010101" pitchFamily="49" charset="-122"/>
                </a:rPr>
                <a:t>价格</a:t>
              </a:r>
            </a:p>
          </p:txBody>
        </p:sp>
        <p:sp>
          <p:nvSpPr>
            <p:cNvPr id="13329" name="Rectangle 24"/>
            <p:cNvSpPr/>
            <p:nvPr/>
          </p:nvSpPr>
          <p:spPr>
            <a:xfrm>
              <a:off x="1414780" y="2698115"/>
              <a:ext cx="76200" cy="368300"/>
            </a:xfrm>
            <a:prstGeom prst="rect">
              <a:avLst/>
            </a:prstGeom>
            <a:noFill/>
            <a:ln w="9525">
              <a:noFill/>
            </a:ln>
          </p:spPr>
          <p:txBody>
            <a:bodyPr wrap="square" anchor="ctr">
              <a:spAutoFit/>
            </a:bodyPr>
            <a:lstStyle/>
            <a:p>
              <a:endParaRPr lang="zh-CN" altLang="en-US" dirty="0">
                <a:latin typeface="Arial" panose="020B0604020202020204" pitchFamily="34" charset="0"/>
              </a:endParaRPr>
            </a:p>
          </p:txBody>
        </p:sp>
      </p:grpSp>
      <p:grpSp>
        <p:nvGrpSpPr>
          <p:cNvPr id="25" name="组合 24"/>
          <p:cNvGrpSpPr/>
          <p:nvPr/>
        </p:nvGrpSpPr>
        <p:grpSpPr>
          <a:xfrm>
            <a:off x="5699619" y="2356921"/>
            <a:ext cx="6355961" cy="2025331"/>
            <a:chOff x="3936725" y="2948421"/>
            <a:chExt cx="6355961" cy="2025331"/>
          </a:xfrm>
        </p:grpSpPr>
        <p:sp>
          <p:nvSpPr>
            <p:cNvPr id="23" name="任意多边形 22"/>
            <p:cNvSpPr/>
            <p:nvPr/>
          </p:nvSpPr>
          <p:spPr>
            <a:xfrm rot="302913">
              <a:off x="4935911" y="2948421"/>
              <a:ext cx="4606388" cy="2025331"/>
            </a:xfrm>
            <a:custGeom>
              <a:avLst/>
              <a:gdLst>
                <a:gd name="connsiteX0" fmla="*/ 1311515 w 1705117"/>
                <a:gd name="connsiteY0" fmla="*/ 54591 h 941696"/>
                <a:gd name="connsiteX1" fmla="*/ 1052207 w 1705117"/>
                <a:gd name="connsiteY1" fmla="*/ 40944 h 941696"/>
                <a:gd name="connsiteX2" fmla="*/ 1011264 w 1705117"/>
                <a:gd name="connsiteY2" fmla="*/ 27296 h 941696"/>
                <a:gd name="connsiteX3" fmla="*/ 929377 w 1705117"/>
                <a:gd name="connsiteY3" fmla="*/ 13648 h 941696"/>
                <a:gd name="connsiteX4" fmla="*/ 861139 w 1705117"/>
                <a:gd name="connsiteY4" fmla="*/ 0 h 941696"/>
                <a:gd name="connsiteX5" fmla="*/ 629127 w 1705117"/>
                <a:gd name="connsiteY5" fmla="*/ 13648 h 941696"/>
                <a:gd name="connsiteX6" fmla="*/ 574536 w 1705117"/>
                <a:gd name="connsiteY6" fmla="*/ 40944 h 941696"/>
                <a:gd name="connsiteX7" fmla="*/ 533592 w 1705117"/>
                <a:gd name="connsiteY7" fmla="*/ 54591 h 941696"/>
                <a:gd name="connsiteX8" fmla="*/ 479001 w 1705117"/>
                <a:gd name="connsiteY8" fmla="*/ 81887 h 941696"/>
                <a:gd name="connsiteX9" fmla="*/ 410762 w 1705117"/>
                <a:gd name="connsiteY9" fmla="*/ 95535 h 941696"/>
                <a:gd name="connsiteX10" fmla="*/ 369819 w 1705117"/>
                <a:gd name="connsiteY10" fmla="*/ 122830 h 941696"/>
                <a:gd name="connsiteX11" fmla="*/ 246989 w 1705117"/>
                <a:gd name="connsiteY11" fmla="*/ 163774 h 941696"/>
                <a:gd name="connsiteX12" fmla="*/ 165103 w 1705117"/>
                <a:gd name="connsiteY12" fmla="*/ 218365 h 941696"/>
                <a:gd name="connsiteX13" fmla="*/ 124159 w 1705117"/>
                <a:gd name="connsiteY13" fmla="*/ 245660 h 941696"/>
                <a:gd name="connsiteX14" fmla="*/ 28625 w 1705117"/>
                <a:gd name="connsiteY14" fmla="*/ 341194 h 941696"/>
                <a:gd name="connsiteX15" fmla="*/ 28625 w 1705117"/>
                <a:gd name="connsiteY15" fmla="*/ 655093 h 941696"/>
                <a:gd name="connsiteX16" fmla="*/ 96864 w 1705117"/>
                <a:gd name="connsiteY16" fmla="*/ 723332 h 941696"/>
                <a:gd name="connsiteX17" fmla="*/ 260637 w 1705117"/>
                <a:gd name="connsiteY17" fmla="*/ 859809 h 941696"/>
                <a:gd name="connsiteX18" fmla="*/ 383467 w 1705117"/>
                <a:gd name="connsiteY18" fmla="*/ 900753 h 941696"/>
                <a:gd name="connsiteX19" fmla="*/ 424410 w 1705117"/>
                <a:gd name="connsiteY19" fmla="*/ 914400 h 941696"/>
                <a:gd name="connsiteX20" fmla="*/ 465354 w 1705117"/>
                <a:gd name="connsiteY20" fmla="*/ 928048 h 941696"/>
                <a:gd name="connsiteX21" fmla="*/ 519945 w 1705117"/>
                <a:gd name="connsiteY21" fmla="*/ 941696 h 941696"/>
                <a:gd name="connsiteX22" fmla="*/ 656422 w 1705117"/>
                <a:gd name="connsiteY22" fmla="*/ 928048 h 941696"/>
                <a:gd name="connsiteX23" fmla="*/ 983968 w 1705117"/>
                <a:gd name="connsiteY23" fmla="*/ 900753 h 941696"/>
                <a:gd name="connsiteX24" fmla="*/ 1120446 w 1705117"/>
                <a:gd name="connsiteY24" fmla="*/ 873457 h 941696"/>
                <a:gd name="connsiteX25" fmla="*/ 1256924 w 1705117"/>
                <a:gd name="connsiteY25" fmla="*/ 846162 h 941696"/>
                <a:gd name="connsiteX26" fmla="*/ 1297867 w 1705117"/>
                <a:gd name="connsiteY26" fmla="*/ 832514 h 941696"/>
                <a:gd name="connsiteX27" fmla="*/ 1379754 w 1705117"/>
                <a:gd name="connsiteY27" fmla="*/ 764275 h 941696"/>
                <a:gd name="connsiteX28" fmla="*/ 1461640 w 1705117"/>
                <a:gd name="connsiteY28" fmla="*/ 709684 h 941696"/>
                <a:gd name="connsiteX29" fmla="*/ 1502583 w 1705117"/>
                <a:gd name="connsiteY29" fmla="*/ 682388 h 941696"/>
                <a:gd name="connsiteX30" fmla="*/ 1543527 w 1705117"/>
                <a:gd name="connsiteY30" fmla="*/ 655093 h 941696"/>
                <a:gd name="connsiteX31" fmla="*/ 1570822 w 1705117"/>
                <a:gd name="connsiteY31" fmla="*/ 614150 h 941696"/>
                <a:gd name="connsiteX32" fmla="*/ 1666356 w 1705117"/>
                <a:gd name="connsiteY32" fmla="*/ 504968 h 941696"/>
                <a:gd name="connsiteX33" fmla="*/ 1693652 w 1705117"/>
                <a:gd name="connsiteY33" fmla="*/ 423081 h 941696"/>
                <a:gd name="connsiteX34" fmla="*/ 1652709 w 1705117"/>
                <a:gd name="connsiteY34" fmla="*/ 232012 h 941696"/>
                <a:gd name="connsiteX35" fmla="*/ 1611765 w 1705117"/>
                <a:gd name="connsiteY35" fmla="*/ 204717 h 941696"/>
                <a:gd name="connsiteX36" fmla="*/ 1557174 w 1705117"/>
                <a:gd name="connsiteY36" fmla="*/ 150126 h 941696"/>
                <a:gd name="connsiteX37" fmla="*/ 1516231 w 1705117"/>
                <a:gd name="connsiteY37" fmla="*/ 109183 h 941696"/>
                <a:gd name="connsiteX38" fmla="*/ 1434345 w 1705117"/>
                <a:gd name="connsiteY38" fmla="*/ 81887 h 941696"/>
                <a:gd name="connsiteX39" fmla="*/ 1338810 w 1705117"/>
                <a:gd name="connsiteY39" fmla="*/ 54591 h 941696"/>
                <a:gd name="connsiteX40" fmla="*/ 1256924 w 1705117"/>
                <a:gd name="connsiteY40" fmla="*/ 13648 h 941696"/>
                <a:gd name="connsiteX41" fmla="*/ 1175037 w 1705117"/>
                <a:gd name="connsiteY41" fmla="*/ 0 h 94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05117" h="941696">
                  <a:moveTo>
                    <a:pt x="1311515" y="54591"/>
                  </a:moveTo>
                  <a:cubicBezTo>
                    <a:pt x="1225079" y="50042"/>
                    <a:pt x="1138407" y="48780"/>
                    <a:pt x="1052207" y="40944"/>
                  </a:cubicBezTo>
                  <a:cubicBezTo>
                    <a:pt x="1037880" y="39642"/>
                    <a:pt x="1025307" y="30417"/>
                    <a:pt x="1011264" y="27296"/>
                  </a:cubicBezTo>
                  <a:cubicBezTo>
                    <a:pt x="984251" y="21293"/>
                    <a:pt x="956603" y="18598"/>
                    <a:pt x="929377" y="13648"/>
                  </a:cubicBezTo>
                  <a:cubicBezTo>
                    <a:pt x="906555" y="9498"/>
                    <a:pt x="883885" y="4549"/>
                    <a:pt x="861139" y="0"/>
                  </a:cubicBezTo>
                  <a:cubicBezTo>
                    <a:pt x="783802" y="4549"/>
                    <a:pt x="705819" y="2692"/>
                    <a:pt x="629127" y="13648"/>
                  </a:cubicBezTo>
                  <a:cubicBezTo>
                    <a:pt x="608987" y="16525"/>
                    <a:pt x="593236" y="32930"/>
                    <a:pt x="574536" y="40944"/>
                  </a:cubicBezTo>
                  <a:cubicBezTo>
                    <a:pt x="561313" y="46611"/>
                    <a:pt x="546815" y="48924"/>
                    <a:pt x="533592" y="54591"/>
                  </a:cubicBezTo>
                  <a:cubicBezTo>
                    <a:pt x="514892" y="62605"/>
                    <a:pt x="498302" y="75453"/>
                    <a:pt x="479001" y="81887"/>
                  </a:cubicBezTo>
                  <a:cubicBezTo>
                    <a:pt x="456995" y="89223"/>
                    <a:pt x="433508" y="90986"/>
                    <a:pt x="410762" y="95535"/>
                  </a:cubicBezTo>
                  <a:cubicBezTo>
                    <a:pt x="397114" y="104633"/>
                    <a:pt x="385177" y="117071"/>
                    <a:pt x="369819" y="122830"/>
                  </a:cubicBezTo>
                  <a:cubicBezTo>
                    <a:pt x="251218" y="167305"/>
                    <a:pt x="349001" y="102566"/>
                    <a:pt x="246989" y="163774"/>
                  </a:cubicBezTo>
                  <a:cubicBezTo>
                    <a:pt x="218859" y="180652"/>
                    <a:pt x="192398" y="200168"/>
                    <a:pt x="165103" y="218365"/>
                  </a:cubicBezTo>
                  <a:lnTo>
                    <a:pt x="124159" y="245660"/>
                  </a:lnTo>
                  <a:cubicBezTo>
                    <a:pt x="61588" y="339517"/>
                    <a:pt x="100690" y="317174"/>
                    <a:pt x="28625" y="341194"/>
                  </a:cubicBezTo>
                  <a:cubicBezTo>
                    <a:pt x="2765" y="470493"/>
                    <a:pt x="0" y="454722"/>
                    <a:pt x="28625" y="655093"/>
                  </a:cubicBezTo>
                  <a:cubicBezTo>
                    <a:pt x="34249" y="694463"/>
                    <a:pt x="73044" y="702158"/>
                    <a:pt x="96864" y="723332"/>
                  </a:cubicBezTo>
                  <a:cubicBezTo>
                    <a:pt x="142472" y="763873"/>
                    <a:pt x="197177" y="838655"/>
                    <a:pt x="260637" y="859809"/>
                  </a:cubicBezTo>
                  <a:lnTo>
                    <a:pt x="383467" y="900753"/>
                  </a:lnTo>
                  <a:lnTo>
                    <a:pt x="424410" y="914400"/>
                  </a:lnTo>
                  <a:cubicBezTo>
                    <a:pt x="438058" y="918949"/>
                    <a:pt x="451397" y="924559"/>
                    <a:pt x="465354" y="928048"/>
                  </a:cubicBezTo>
                  <a:lnTo>
                    <a:pt x="519945" y="941696"/>
                  </a:lnTo>
                  <a:lnTo>
                    <a:pt x="656422" y="928048"/>
                  </a:lnTo>
                  <a:lnTo>
                    <a:pt x="983968" y="900753"/>
                  </a:lnTo>
                  <a:cubicBezTo>
                    <a:pt x="1174488" y="868999"/>
                    <a:pt x="977915" y="903999"/>
                    <a:pt x="1120446" y="873457"/>
                  </a:cubicBezTo>
                  <a:cubicBezTo>
                    <a:pt x="1165810" y="863736"/>
                    <a:pt x="1212911" y="860833"/>
                    <a:pt x="1256924" y="846162"/>
                  </a:cubicBezTo>
                  <a:cubicBezTo>
                    <a:pt x="1270572" y="841613"/>
                    <a:pt x="1285000" y="838948"/>
                    <a:pt x="1297867" y="832514"/>
                  </a:cubicBezTo>
                  <a:cubicBezTo>
                    <a:pt x="1356386" y="803254"/>
                    <a:pt x="1325427" y="806529"/>
                    <a:pt x="1379754" y="764275"/>
                  </a:cubicBezTo>
                  <a:cubicBezTo>
                    <a:pt x="1405649" y="744135"/>
                    <a:pt x="1434345" y="727881"/>
                    <a:pt x="1461640" y="709684"/>
                  </a:cubicBezTo>
                  <a:lnTo>
                    <a:pt x="1502583" y="682388"/>
                  </a:lnTo>
                  <a:lnTo>
                    <a:pt x="1543527" y="655093"/>
                  </a:lnTo>
                  <a:cubicBezTo>
                    <a:pt x="1552625" y="641445"/>
                    <a:pt x="1559224" y="625748"/>
                    <a:pt x="1570822" y="614150"/>
                  </a:cubicBezTo>
                  <a:cubicBezTo>
                    <a:pt x="1626550" y="558422"/>
                    <a:pt x="1627688" y="620972"/>
                    <a:pt x="1666356" y="504968"/>
                  </a:cubicBezTo>
                  <a:lnTo>
                    <a:pt x="1693652" y="423081"/>
                  </a:lnTo>
                  <a:cubicBezTo>
                    <a:pt x="1686970" y="349580"/>
                    <a:pt x="1705117" y="284420"/>
                    <a:pt x="1652709" y="232012"/>
                  </a:cubicBezTo>
                  <a:cubicBezTo>
                    <a:pt x="1641111" y="220414"/>
                    <a:pt x="1625413" y="213815"/>
                    <a:pt x="1611765" y="204717"/>
                  </a:cubicBezTo>
                  <a:cubicBezTo>
                    <a:pt x="1585771" y="126731"/>
                    <a:pt x="1619564" y="191719"/>
                    <a:pt x="1557174" y="150126"/>
                  </a:cubicBezTo>
                  <a:cubicBezTo>
                    <a:pt x="1541115" y="139420"/>
                    <a:pt x="1533103" y="118556"/>
                    <a:pt x="1516231" y="109183"/>
                  </a:cubicBezTo>
                  <a:cubicBezTo>
                    <a:pt x="1491080" y="95210"/>
                    <a:pt x="1461640" y="90986"/>
                    <a:pt x="1434345" y="81887"/>
                  </a:cubicBezTo>
                  <a:cubicBezTo>
                    <a:pt x="1375610" y="62308"/>
                    <a:pt x="1407353" y="71727"/>
                    <a:pt x="1338810" y="54591"/>
                  </a:cubicBezTo>
                  <a:cubicBezTo>
                    <a:pt x="1302004" y="30054"/>
                    <a:pt x="1299301" y="23065"/>
                    <a:pt x="1256924" y="13648"/>
                  </a:cubicBezTo>
                  <a:cubicBezTo>
                    <a:pt x="1229911" y="7645"/>
                    <a:pt x="1175037" y="0"/>
                    <a:pt x="1175037" y="0"/>
                  </a:cubicBezTo>
                </a:path>
              </a:pathLst>
            </a:cu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楷体" pitchFamily="49" charset="-122"/>
                <a:ea typeface="楷体" pitchFamily="49" charset="-122"/>
              </a:endParaRPr>
            </a:p>
          </p:txBody>
        </p:sp>
        <p:sp>
          <p:nvSpPr>
            <p:cNvPr id="24" name="文本框 3"/>
            <p:cNvSpPr txBox="1"/>
            <p:nvPr/>
          </p:nvSpPr>
          <p:spPr>
            <a:xfrm>
              <a:off x="3936725" y="3120618"/>
              <a:ext cx="6355961" cy="1754326"/>
            </a:xfrm>
            <a:prstGeom prst="rect">
              <a:avLst/>
            </a:prstGeom>
            <a:noFill/>
          </p:spPr>
          <p:txBody>
            <a:bodyPr wrap="square" rtlCol="0" anchor="t">
              <a:spAutoFit/>
            </a:bodyPr>
            <a:lstStyle/>
            <a:p>
              <a:pPr algn="ctr">
                <a:lnSpc>
                  <a:spcPct val="150000"/>
                </a:lnSpc>
              </a:pPr>
              <a:r>
                <a:rPr lang="zh-CN" altLang="en-US" sz="2400" b="1" dirty="0">
                  <a:solidFill>
                    <a:schemeClr val="accent4">
                      <a:lumMod val="75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经济体中所有资源</a:t>
              </a:r>
              <a:endParaRPr lang="en-US" altLang="zh-CN" sz="2400" b="1" dirty="0">
                <a:solidFill>
                  <a:schemeClr val="accent4">
                    <a:lumMod val="75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endParaRPr>
            </a:p>
            <a:p>
              <a:pPr algn="ctr">
                <a:lnSpc>
                  <a:spcPct val="150000"/>
                </a:lnSpc>
              </a:pPr>
              <a:r>
                <a:rPr lang="zh-CN" altLang="en-US" sz="2400" b="1" dirty="0">
                  <a:solidFill>
                    <a:schemeClr val="accent4">
                      <a:lumMod val="75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被充分高效利用时的产出数量</a:t>
              </a:r>
              <a:endParaRPr lang="en-US" altLang="zh-CN" sz="2400" b="1" dirty="0">
                <a:solidFill>
                  <a:schemeClr val="accent4">
                    <a:lumMod val="75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endParaRPr>
            </a:p>
            <a:p>
              <a:pPr algn="ctr">
                <a:lnSpc>
                  <a:spcPct val="150000"/>
                </a:lnSpc>
              </a:pPr>
              <a:r>
                <a:rPr lang="zh-CN" altLang="en-US" sz="2400" b="1" dirty="0">
                  <a:solidFill>
                    <a:schemeClr val="accent4">
                      <a:lumMod val="75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与价格无关</a:t>
              </a:r>
            </a:p>
          </p:txBody>
        </p:sp>
      </p:grpSp>
      <p:sp>
        <p:nvSpPr>
          <p:cNvPr id="26" name="Rectangle 7" descr="新闻纸">
            <a:extLst>
              <a:ext uri="{FF2B5EF4-FFF2-40B4-BE49-F238E27FC236}">
                <a16:creationId xmlns:a16="http://schemas.microsoft.com/office/drawing/2014/main" id="{AD5D0C24-79C0-9AD4-3490-D09EBBCA89B3}"/>
              </a:ext>
            </a:extLst>
          </p:cNvPr>
          <p:cNvSpPr>
            <a:spLocks noChangeArrowheads="1"/>
          </p:cNvSpPr>
          <p:nvPr/>
        </p:nvSpPr>
        <p:spPr bwMode="auto">
          <a:xfrm>
            <a:off x="5366679" y="4831176"/>
            <a:ext cx="6086659" cy="1351259"/>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zh-CN" altLang="en-US" b="1" dirty="0">
                <a:solidFill>
                  <a:srgbClr val="00B0F0"/>
                </a:solidFill>
                <a:latin typeface="黑体" pitchFamily="49" charset="-122"/>
                <a:ea typeface="黑体" pitchFamily="49" charset="-122"/>
                <a:sym typeface="Monotype Sorts" pitchFamily="2" charset="2"/>
              </a:rPr>
              <a:t>长期中，价格水平与货币工资保持同比例变动：</a:t>
            </a:r>
            <a:endParaRPr lang="en-US" altLang="zh-CN" b="1" dirty="0">
              <a:solidFill>
                <a:srgbClr val="00B0F0"/>
              </a:solidFill>
              <a:latin typeface="黑体" pitchFamily="49" charset="-122"/>
              <a:ea typeface="黑体" pitchFamily="49" charset="-122"/>
              <a:sym typeface="Monotype Sorts" pitchFamily="2" charset="2"/>
            </a:endParaRPr>
          </a:p>
          <a:p>
            <a:pPr indent="325438">
              <a:lnSpc>
                <a:spcPct val="150000"/>
              </a:lnSpc>
              <a:buClr>
                <a:srgbClr val="FF0000"/>
              </a:buClr>
            </a:pPr>
            <a:r>
              <a:rPr lang="zh-CN" altLang="en-US" b="1" dirty="0">
                <a:latin typeface="黑体" pitchFamily="49" charset="-122"/>
                <a:ea typeface="黑体" pitchFamily="49" charset="-122"/>
                <a:sym typeface="Monotype Sorts" pitchFamily="2" charset="2"/>
              </a:rPr>
              <a:t>产品价格</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chemeClr val="hlink"/>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rPr>
              <a:t>实际工资（</a:t>
            </a:r>
            <a:r>
              <a:rPr lang="en-US" altLang="zh-CN" dirty="0">
                <a:latin typeface="黑体" pitchFamily="49" charset="-122"/>
                <a:ea typeface="黑体" pitchFamily="49" charset="-122"/>
              </a:rPr>
              <a:t>W/P</a:t>
            </a:r>
            <a:r>
              <a:rPr lang="zh-CN" altLang="en-US" dirty="0">
                <a:latin typeface="黑体" pitchFamily="49" charset="-122"/>
                <a:ea typeface="黑体" pitchFamily="49" charset="-122"/>
              </a:rPr>
              <a:t>）</a:t>
            </a:r>
            <a:r>
              <a:rPr lang="zh-CN" altLang="en-US" dirty="0">
                <a:solidFill>
                  <a:srgbClr val="0000FF"/>
                </a:solidFill>
                <a:latin typeface="黑体" pitchFamily="49" charset="-122"/>
                <a:ea typeface="黑体" pitchFamily="49" charset="-122"/>
                <a:sym typeface="Symbol" pitchFamily="18" charset="2"/>
              </a:rPr>
              <a:t>不变</a:t>
            </a:r>
            <a:endParaRPr lang="en-US" altLang="zh-CN" dirty="0">
              <a:latin typeface="黑体" pitchFamily="49" charset="-122"/>
              <a:ea typeface="黑体" pitchFamily="49" charset="-122"/>
              <a:sym typeface="Symbol" pitchFamily="18" charset="2"/>
            </a:endParaRPr>
          </a:p>
          <a:p>
            <a:pPr indent="325438">
              <a:lnSpc>
                <a:spcPct val="150000"/>
              </a:lnSpc>
              <a:buClr>
                <a:srgbClr val="FF0000"/>
              </a:buClr>
            </a:pP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劳动力市场</a:t>
            </a:r>
            <a:r>
              <a:rPr lang="zh-CN" altLang="en-US" dirty="0">
                <a:latin typeface="黑体" pitchFamily="49" charset="-122"/>
                <a:ea typeface="黑体" pitchFamily="49" charset="-122"/>
                <a:sym typeface="Symbol" pitchFamily="18" charset="2"/>
              </a:rPr>
              <a:t>就业水平</a:t>
            </a:r>
            <a:r>
              <a:rPr lang="zh-CN" altLang="en-US" dirty="0">
                <a:solidFill>
                  <a:srgbClr val="0000FF"/>
                </a:solidFill>
                <a:latin typeface="黑体" pitchFamily="49" charset="-122"/>
                <a:ea typeface="黑体" pitchFamily="49" charset="-122"/>
                <a:sym typeface="Symbol" pitchFamily="18" charset="2"/>
              </a:rPr>
              <a:t>不变</a:t>
            </a:r>
            <a:r>
              <a:rPr lang="zh-CN" altLang="en-US" dirty="0">
                <a:solidFill>
                  <a:schemeClr val="hlink"/>
                </a:solidFill>
                <a:latin typeface="黑体" pitchFamily="49" charset="-122"/>
                <a:ea typeface="黑体" pitchFamily="49" charset="-122"/>
                <a:sym typeface="Symbol" pitchFamily="18" charset="2"/>
              </a:rPr>
              <a:t>实际</a:t>
            </a:r>
            <a:r>
              <a:rPr lang="en-US" altLang="zh-CN" dirty="0">
                <a:solidFill>
                  <a:schemeClr val="hlink"/>
                </a:solidFill>
                <a:latin typeface="黑体" pitchFamily="49" charset="-122"/>
                <a:ea typeface="黑体" pitchFamily="49" charset="-122"/>
                <a:sym typeface="Symbol" pitchFamily="18" charset="2"/>
              </a:rPr>
              <a:t>GDP</a:t>
            </a:r>
            <a:r>
              <a:rPr lang="zh-CN" altLang="en-US" dirty="0">
                <a:solidFill>
                  <a:srgbClr val="0000FF"/>
                </a:solidFill>
                <a:latin typeface="黑体" pitchFamily="49" charset="-122"/>
                <a:ea typeface="黑体" pitchFamily="49" charset="-122"/>
                <a:sym typeface="Symbol" pitchFamily="18" charset="2"/>
              </a:rPr>
              <a:t>不变</a:t>
            </a:r>
            <a:endParaRPr lang="zh-CN" altLang="en-US" dirty="0">
              <a:latin typeface="黑体" pitchFamily="49" charset="-122"/>
              <a:ea typeface="黑体" pitchFamily="49" charset="-122"/>
              <a:sym typeface="Symbol" pitchFamily="18" charset="2"/>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326" grpId="1" animBg="1"/>
      <p:bldP spid="13325" grpId="1" animBg="1"/>
      <p:bldP spid="13329" grpId="1"/>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二、总供给</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16</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21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（一）总供给曲线</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文本框 5"/>
          <p:cNvSpPr txBox="1"/>
          <p:nvPr/>
        </p:nvSpPr>
        <p:spPr>
          <a:xfrm>
            <a:off x="619126" y="3959233"/>
            <a:ext cx="10448290" cy="2283317"/>
          </a:xfrm>
          <a:prstGeom prst="rect">
            <a:avLst/>
          </a:prstGeom>
          <a:noFill/>
        </p:spPr>
        <p:txBody>
          <a:bodyPr wrap="square" rtlCol="0" anchor="t">
            <a:spAutoFit/>
          </a:bodyPr>
          <a:lstStyle/>
          <a:p>
            <a:pPr>
              <a:lnSpc>
                <a:spcPct val="200000"/>
              </a:lnSpc>
              <a:spcBef>
                <a:spcPct val="100000"/>
              </a:spcBef>
              <a:buClr>
                <a:srgbClr val="333300"/>
              </a:buClr>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凯恩斯的总供给曲线</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dirty="0"/>
              <a:t>在短期内价格是</a:t>
            </a:r>
            <a:r>
              <a:rPr lang="zh-CN" altLang="en-US" dirty="0">
                <a:solidFill>
                  <a:srgbClr val="00B050"/>
                </a:solidFill>
              </a:rPr>
              <a:t>刚性的（缺乏弹性）</a:t>
            </a:r>
            <a:r>
              <a:rPr lang="zh-CN" altLang="en-US" dirty="0"/>
              <a:t>。在经济萧条时期，厂商的产量调整先于价格调整，价格水平不随总需求的减少而下降。此时，经济处于非充分就业状态，存在闲置的生产能力。由于存在失业，厂商可以在现行工资条件下雇佣他们需要的任意数量的劳动力，这使厂商生产成本不随产量的变化而变化。</a:t>
            </a:r>
            <a:r>
              <a:rPr lang="zh-CN" altLang="en-US" b="1" dirty="0"/>
              <a:t>凯恩斯总供给曲线是一条水平线</a:t>
            </a:r>
            <a:r>
              <a:rPr lang="zh-CN" altLang="en-US" dirty="0"/>
              <a:t>。</a:t>
            </a: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098" name="AutoShape 2" descr="data:image/jpeg;base64,/9j/4AAQSkZJRgABAQAAAQABAAD/2wBDAAgGBgcGBQgHBwcJCQgKDBQNDAsLDBkSEw8UHRofHh0aHBwgJC4nICIsIxwcKDcpLDAxNDQ0Hyc5PTgyPC4zNDL/2wBDAQkJCQwLDBgNDRgyIRwhMjIyMjIyMjIyMjIyMjIyMjIyMjIyMjIyMjIyMjIyMjIyMjIyMjIyMjIyMjIyMjIyMjL/wAARCAET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qlFJS9eOtMCveXVvY2ct5dTJDbQKZJZHOAqgZJNcTF4r8TXcQu7PSNOjtZSWhS9unjn8v+FnUKQpI529s1HrF8fFWrvZqc6Hp82Jj2vblf4PeND19WAH8Jq6SSSzdT1rjrV7O0Tuw+FTXNMiPijxeP8AmCaO301Nh/OOnL4q8UAfP4csWPompj+q07im/hWH1iZ0fVKb6Dx4v8QjO/wkh/3NUi/qBQPGmvbvm8G3GPVdQgP9ab+FHen9Zn3D6nTJP+E31Uff8H6lj/Znhb/2ag+O7wEKfB+tnPHyiI/+z0wY9qMD0Ao+tSJ+pwOj0LV4Ne0mLUbdJY1csjxTLh43VirKw9QQRWoR6Vx3guUQan4g0zOAl0t7GPRJlyR/32sldj3rvpy5opnmzhyzaG0UUVZIUUUUAFFFFABRRRQAUUUUAFFFFABRRRQAUUUUAFFFFABRRRQAUUUUAFFFFABRRRQAUUUUAFFFFABRRRQAUUUUAFFFFABRRRQBl+ItXGg+HrzUzCZ/sybvLDbd3IGM9utZXxBvL6z8I3H9m3Atrq4lit1nxkxiRwpYe+DR8RwT8P8AVlHdYx/5EWj4if8AIpuw/hurU/8AkdKmo7Qui6STmk9jh7efX7C1hs7RNCS3gQRxxiKZQqjt94/n3qT+0/E2P9RoTH/emFWGwGY+9HOcAE57AZrw/aybPp/q8EiFdV8SD79jop/3biYf0pw1nxCDg6RpbD2v3H80p+R7fWjOTj9CKr2kuxPsIPZjDruvA8aBZN/u6nj/ANkpf+Eg1oLz4bjJ/wBnU1/qlPAOQAMk8ADqaHVkco6srjqrLgj8DS9rK17B7CF7XGjxDqm35vDUv0S/iP8AQUo8Rahu58L3v1F5Af605o3QjzEZSem9cfzpMUOrJaNAqEGrpk3hjVbi4+IVsX0q7sludOlhfzpI2DFHV1I2k9NzDn+9XqNeYeHhv+IGm8fcsbpv/HoxXp9erh5XppnhY2KjWaQ2ilxRiug5BKKXFGKAEopSMUlABRRRQAUUUUAFFFFABRRRQAUUUUAFFFFABRRRQAUUUUAHQVE91bxyiJ7iJJD0RnAJ/Cpe4NfO/i34E+IJtUn1Cz12C/hcl3l1GVklQf7TYIOPXj6UaAfQ6uj/AHHVvoc06vjqPwD42s7WDU7PSdQ8qVBJFPaNuJU9G+U7hkc1q6T8WvHXhidba7unukTANvqcZLAD/aOG/WhNPqNpo+r+vSivI/Cnx50PVpEttcgbSrhuBKW3wH/gXVfx4969ZikSaJZY3V0YBlZTkMOxB9KCbj6KOtLigYlFLijFACUUuKNvv+tACUUu33/WjFACUUpFJQBy3xE58D3yj+KS3X850o+I3Hgq5b0ubX/0ojo+ILY8KMOfmvLQdP8ApulHxGOPA94fS4tf/SiOpqfw38y6WtReqOXjgmuJDHBE8r7j8qDNZfiTxJe6FdW3hrwvJHP4rvZ080IFdbeIc7XJ4BPf0XJ44rVlRrvSdR0yPVZ9KnuNpivoc5jZTnDY7Hp1rjfCHgmDQPipqGgS3kl7HcaDI0twBsZvM2hiuTx14JrhwlKHxp6np5hXqc3s2rJncaZ4lvZ/ixd+Hr25059Li01LpFjRQqy/uwdrdepY1neENd1Lxr4evn1Ceymv7fUnggChYnMaqD079a5nTvhf4Zf4vXnhqa3uX0+DSluVVpyGMm5ASWH+8eBT/hL4M0i5t7nX2s55dQ03VpI7cLcbFVVUFd2euCTXXKnGcXc8ylUnGakuh1V/qK+FfDmoeIrk+W0MTRWaN1kuGyBgd8H+R9KvaBBq6+FNJv8Axe6/aoVa5ubh12+XAo3BZD3bp/nNcr8V9Lurf+z/ABtJNGG0uWOM6VermCR92cxgfez1PsOvFZV54C8d6p4FkvF1ia4n1Gb7de6HkLlnbI5zxxyVOOnqKinQSgorY3q4icpub3NHwd441DxJqt/puuvJFb6s73GhS3EYVRiRv3Ybv2A/3TXRSQzQTGOaJ4pFOCrD/Oa5XxT4f8ceJfD+m6MfAVlYRWewWk8N6pa2HA/vdMdc56Z611tjY63oHh06T4j1qPVr8upiKr/qIh6uQGYn3rDF0YyhzvRnRgMTOMvZpXuWPCfzePV6HZpch/OVP8K9IzgV5x4OUN47uX7ppaj/AL6mP/xNdT4t8Qx+GdBkv2tpbqXesUEEQyZJGOAPp6+3rWuF/hIxx3vYiSRo3mradpzxJeX9rbNMSIxNMqF8dcZ61YguoLiPzLeeOZfWNgw/SvHbfWvDks013r19Fd6pc4E8l7ZyIka9o41ZfkRfzJ5PNTpbeAr198L6KHXnME4iI/JhSeIV9hrBO257D0oJGK8vg0O12Z0zXNXt03bsW2qs6k/Riwqa7uvEPh63TUG1+6vLSCeIzw3drEcxM4VsOqqQQDn8KuOIi3YzlhZRV7npOc1SvNUtLG6soLh9st7MYIABnc4Vmx7cKau4xkVy3iIhvGXhCIjj7Rcydf7sDf41vFXOY6g0UppKYBRRRQAUUUUAFFFFABRRRQAUUUUAFFFFABRRRQAtcb8SNUjtPDyWLeaf7RlEDrDzIYfvSBfdlGwe7iup1C9h07T7i9uG2wW8bSOR6AZrz3VNK1jxLaXeqXyW63YtwljpSnmEeYkjLK+f9Y4RVOMBf1rObsrF01eRhX+lays0es2N3Joi38whSbT9Va7gjlJ2os0ZXbt3fJlCdp7V6Fc2UWq6atrrNpa3ZeMCeN49yF8fNtzyBnpXKwWIl8OW/hTRPDWpaTppnSSe4v2VfLUSCRtvzszsSMDsM+1dsx3OX4GSTWU7dGdFNX+JHy38TPCtn4S8Ti101m+x3Efmxo7bjHyQVz3GR3r2/wCA1/cXnw4ENxuK2l3JDEW/ucNj8CxrA8d+H9J1CWXxBrLyy29haOq20ZK+ZIXyvzDnBJxXYfCy2j03SdT0q1jIsbS9Iic8ksyK0iFv4ijErn2x2q6dRSRFeg4O/Q73IzimNPFG215UVvRmANZPiTXotB07zhE093M3k2lsp+aeU9F9h3J7AE1xEfhjT7hWuNbt7fU9TmbzLm6lUncx/hT+6i9FHoPeirWUBUaDq7HqCsrrlSGHsc078BXlreDvDTD/AJAlp+G4f1pB4P8ADy/d0tF/3ZpB/wCzVh9aj2N/qMv5j1Pj1ozXlw8J6Kv3YLlD/sX0w/8AZqP+EW0wNkS6ov8Au6nP/wDFVSxMewfUZdz1HvR0GcGvMh4et1OU1HXE+mqTf405tGc9Nf8AESfTUm/rR9aj2JeCn3PSuoNBrkfBF3cBtX0q6vLi7ksrlTFLcvvdoZEVky3fB3j8K6410xkpK5yzi4y5WMdFcYdQwHOCMiuU+JLKvgS+LMF/e22Nx6/v0NVfHHj0eHJI9L023W+125TdHBnCQp08yU9l9B3ryjV7PUdWifWNc1C41G9t3jkTnZbwfvF4RB/WqdOUoNoiFWMKkU+6O6nH7yXjHJH61g6/o1v4h+LmpaXdX72MMmgRtNcIQDGFZGOc8Acc1vy/ek7HccVPKuhzardaxNoaT6leWwtZ2llJikjwBtKdOijtXkYWpGm25M9/H0alXl5Fe1zjtF8D+Atau9U/s/V9fuBpxjjmvUnXZLvOAEYDkDFQ2fgHwN/wmk/h3/hIdXsry2nRXtbtlVbzdhsIwx1yB6ntmuxRLKz09NO0vToNPsg5kaKDku3qzHk1KZrOS+t9SudKsrjVLYbYbyWPMiDt9SOx7V1fXabbTehwrLa3In1ML4p2PhS+1jTrvxXr19pgW1wmmW0ZkLBXb5wQCqk5x+FcVrEugD4YalN4ah1e3gGq2268vpPnuD5b8Db2Xr+Ir1OW4gujby32lWF9d2wIhnuod7oCc8Z96XUbm31/Tzp/iCxi1G0EiypFvMQRlGB93HHJqoY6kla5Msur7pficN438H+E9G8GX+paR4rurrUI0jCRf2mj+Zl1B+Ucngk12zjbpOhpuZtul2+C7Fifl6k1lt4a8EP8sng61C4x8lw4YfrWlPNFKIY4LcQW1vClvBErZ2IvQZ71jiq8J07RZ1YLC1qdVOcS34KliHjTVY2lQS/2fbbIywDMN8pOB+VafxEbNnocfGX1aI/Tajt/7LXl+raHFq/iG/uHhkMlrDbiKaFykkR2scqRVq21bxBcX+jaRql4mo2STvcW92/E6ssTjY/ZvvferpVKUcLz9DhnWi8dyeZ1Ea3MsW+NJ3XuVVmFVriwilwLqwibd/z2txz69RXV6GGi0eA7gqNKzNywJG4KAAvvVXXGjlnhLu3lzOzLIjF8AHBG09Oa890bQ5kz1vrd6rhbTX8Dj5dA0RzltKtFPYohjP4bcVna5oVjF4e1FoHvISIGwsd5JtzxjIJOa9iMfzrmMYBCldvBIHSvNPEwVtK1BUZXV2VQyDA+aVeP6U3CVNxdxU68K0Ze70PYIQVgjDHLBRk++K5jWirfEHwwrcGKC9lz6fKi/wDs1dV0BriPFDhfFvmd7bw9fTY+rRj+levE8BnaRyLKivGyujDIZTkEeopxrI8JRhPBehJjGNOtxj/tmta5oAKKKKACiiigAooooAKKKKACiiigAooooAKKKKAIbu1gvrWW0uo1lt5lKSRsOGU8EGuI8K6dbabHraWkIiibV58AEt91UXkkk9ia77OK81XSLiLxlr0Fhq9zpd7LKl8oEazQ3ELqFyY27q6kEqR94ZrKd97GtJ2kddgdqbKdkTt6KTWdpttrUE8ranrFvqERX5EhsfIKH1J3HPFWr9wllJnv8tc8tFc7o6tI5HWYHvorDSVkkT+0r2O3l8v7xi5eTB7fKp57V6BGmm+GtEOxYrLTbKFmP92NByT79znqa5LQ7Yah48jJAMWkWZc89Jp+B/5DRv8Avutf4jgN8O9bBGR9m6HvyK0orlp3MMVLnqqJy9nqdvrmpHxDf3tqskqGOwtWnT/RbdsckZ/1j8FvQYWtZZ7Z/uXVu30lX/Guan0fSnlfdpdiwyeDbJ/hUJ0DRT10ewP/AG7r/hXBOspO7PWp4ZxilE64FD92WM/Rx/jTtp9vzrix4c0Ld/yBLD8IQKP+Eb0TPGk2q/QMP61HtImnsKh2wjf+4fyo8uQ/wN/3zXEHw1opP/IPUf7s0g/k1H/CN6QB8ttKn+7dzf8AxdLnixexqHbmOQfwN+VII37ofyrixoFin3Ptqf7t/N/8VR/YNtnIu9WX/d1KX/Gmp0wdGp5HW6VIbHx9bkhgmp2DxH3khbcv/jrt+Vd4a8f0ywW18YeG5I7zUZWN5IuLi8eVQvkPng/hXsBr0sNJSpqx4uMg41WmfNPhu+udcS+1y/k36je3G2dyOVVVUKvsMV13iOOO38JX6LtESRq3oPvryf51J458KXvh7WbnxDpFk1xpN0Ab+0gX54HUY81F7qR1H+Rn6drNjq+mNFIY72xlXY+3nC/3WHWvYpuNSlyI8SqpU6qqdjVbVtLcuV1WxILHGLhf8acL2xfkX1mfpcJ/jWVF4O8IXCZj0azceodv8aG8B+FCf+QLCPpI3+NeU8mbekj2/wDWHo4GwLi3I4u7Yj2nX/GlEkJGfPhP0kX/ABrCPw98Jt/zBlH0mf8Axph+HPhH/oFMP+3iT/Gl/Y0/5vwKWfx6w/E6IAH7rIfo4p4SQ+/41zX/AArfwp2sJx9LqT/Gj/hXXhgdLa8H0vH/AMaX9jz/AJiv9YKf8h0u2QZHlkn60bJD/wAs2H4VzX/Cu/DvRRqK/S8akbwBoqLn7VqqL/1+kVP9jT7jXEFN/ZNewBXWtbJGCJLdMHtiL/7Kq93Co8XaWUX/AJYXMjgeu1Vz+tM0yDTPD9nLa6c09wZH8yR5ZN5Y4xy3pgfpWJBfaTr3iATahriWFtZFk86OcxPcM3VEYcBBgZPcjAr0a8FTwnsm9djyaFR1sd7VLS9z0ODWZ7aJQIYzLEgSJiThQOc7e5zTbjUIryS3klt2Tyc7ljfg9/lHb3rFh07SZwq6d42vP937fFNn8GFW18Pax1tvEcE6ntNYI36oRXz757WufTXo35uWzOni8TWzLtMdwjB927Abt9a4vWlR7UJGxZZL23QEjkgzpVo6R4ohJ2ro1wPUedCf/ZgKq21lrmsa1HpjaRHGLO7tLi6njvlZEj3bwQCoLfcNWlUqTV+hN6NKE3F7o9lPQmuP8Y6YkVjruv8AnPuj0G5tfK28YIL7s/hWvr+v2ug2iSSh5ridvLtrSLmS4k/uqP5k8AcmuZGueMQo8208PzI4O+ATSqRn+HdtIb0zjmvTdSMHqeLGlKfwnY6NEINC0+EdI7aJfyUCrtcYnjDXI1H2jwtv7f6HqMb/AKOEqT/hPYoztufD+vQcct9kEq/+Q2apVaDe4exmuh11FZ2jazZa9ZG80+V5It7RtvjZGVlPKlWAIP1rSNaJ3MxKKKKYBRRRQAUUUUAFFFFABRRRQAYopRS+1JgYnijxBa+GdAuNSunChRtiXvJKfuqPqa8/0zRW1rUtJv8A+19UOp/2Ot694bgsYpJyu1VjI2BPkk+XGCMfWrmsCLxffX9zctnT7cyWWncZAkHElwP9oMNq/wC4f71c8bjxTqWrXdo0dnpzXEUJupmlIe5jjXZ+7CcpGW3HqDziscXQrSpWp6N21MIYulGbu9joR4k8S/2g2m2Gl6d4hlhbZNPaStbJCfSQsGQN/sqxPtUGt+IdTguFtr668O6fMBu+zLLPeTj6pGopkejXD28UE2uX0SRLtjt9OIs4Y0OcqEXnB9WJPvWhYWNrpkYgsLdLZGPPlDlj6lurH3Nb0sG1G03dmVTOFF/u0X/ho73GlardThvtkupyidzE0e7aFC4RvmUbdvB561p/EMbvh7rg/wCnVjTPBHzQ67JzhtXmIPrgID+oNWPHib/AeuqP+fOQ/pUTSSaR2UajqOM3u7HFufmY9utSzpY2RjTUdc0yxnkjEqw3M4V9p6E5qIkYUsMrgZrjvHNzcXPxL1WzNrpEkdjBAsJn0s3DlWVSB8oJOMnk9O1eZhKEa0pXPdx2JnRUVDqdj5+iA5/4SvQv/AsVNAlheu8en65pV9OiGTyLa4DuVHUgV4+umzy+KxOsOifNppuPJGkt5YUPs/1G3O/Pf0rrPCsl5p3j/wAP2kUOjiHUfPhkkt9HNrJtRSXX5lDc8ciuyeCprpqcMcfWb1eh1nVcj+VSRpD5FxdXV5DZ2tsqtNPOcKm44X86Zqd42j6RDeWfhi616We7kh8iF2BiRQSD8qmuW8TeKddl8Gaxbn4b3ml2s9vsmupbhiI1yMEgoM1y0sE21J7HbXzJRThD4jtjp6C2guv7U04WtzhbadpwEnY9AvvVaeKW3neGdNsiHBGc4rz/AO16xrXhDwrZ3HgLVrzT9MEc0b2spKXYx3AQ4B/qa77T/EEnizSb7Vrrw7No8sc6QxmaRmaY4+bgquAOKqvg4RhzRMsLj6kqijNbjtLG7xt4dTsJLlz+EJH9a9SNeXaEN/jvRR12QXT59OEX+teo9sVvg1akc+Y/x2BO0E1w2v8Awt0HWLpr+zM2k6keTc2J2bj6snRq7nrVPS9RttX0231Czdntp03xsVwSK69Vqjz2k9zyC+8CeO9IJa3Gna9EvQq32ac/gfl/WsiXXNY0nK6poeu2KqPmeS2MsQ/4EK+gs0Bj61tHEVF1MZYem+h8+Q/EHSpDg6lbAjqJonjP8qtJ4201xgX+mn/tvivbrnTrC8z9rsbWfPXzYlbP5iuH+Ifhbw9beCNTurfQdLjuUWPbKlnGrD94oPOPTNaxxUr2MnhYrqcb/wAJnpwz/p2nD/t4FQS+O9LjGTqWnj/dJf8AlWff6bpUEDyjS7ILFLG7AwL90SKWB46YzmveYPD2h2o/0fRtOixyPLtUX+Qq61adNq5nSoRqJnhSeN0vmKacmoX7/wByxsWY1pwaN441o5tfDjWyHpPqtwEx/wBs15r3NVVFCoAqjsBinfjWEsTUe2husLBbnlenfCCW9ZZPFWuS3kecmxsl8mD6E/eYflWfpEENnBfWdpCsVrFqVzHDCg+VVEmAor2Uferynw4LdtSm+1YMT6pdkKf4mM7bR+deZjW5qKb3Z7GWqNOUmlsivNpNpPI8c+mWryDlle2QsPc8VRPhvRSx2aXAh9YS0f8A6CRXpCrZzfbRbWjSFvOMpRxnf90rz61maHaxn7YI4Gz5gh2ytyF6lDx37muR0ZJpJ7nfHGRcZSlHa34nHR6HbwnNtd6pBjoIr+TA/A5rofh5bSQ+JfEAe9u7zFvaLvunDsP9YcZwPWr2pJaf2TGYkhQxxqoEmTIPmOB6fj3pnw+jzqfiOf1nt4v++YlP/s1a0FONblbvoY4mcamHckra2OZ1GK9vvGet6nBrF5bTw3Bsogio6pGqISoDD5csSTjrTkm8Rw/d1y1nHpcaeMn8VYU+yikutS1fy0Z3l1a6wq9Th9v8lrpF0S1lm2+bNCJZTHBlRlsLk5B9DkVlN1JzdjaLo06UVPqjmxqniOMfNBol0f8AZeWH/GpB4h1SM/vPDjP/ALVtfow/JgKsRWrvNcRSOsEkcZfa/GSOdv1prW7LZ21yWXbOzhV78YzWfPNam/JSva7/AKVzU+HmoyXur+JkNndWsf2iGfy7nbuDvHhvuk9din8a741wnw9Uf2n4ikH/AD3gT8oh/jXd9q9ai7wTPBxEVGrJISiiitTAKKKKACiiigAooooAKMUU6gBO1cz4w1We0sI9OsJdmo6m5ggcf8sUxmSU/wC4uT9SoroLu8gsbSW6upUit4kLySOcBVHUmvObeS51bUJ9du0aOa7QRWkLj5re2zlQR2Z/vt/wEdqunHmZzYquqNNvqSW/2S28nS7bCi3t18qLqVjztBJ9zn61jpqEcGo6tqDxtPJJcJp1nDF9+do1yVX6uxyeg2kmi21SKC+1PVGjkma5uVsbK3iGZLjylxhR7sXJPQAc1NoOgS6RCs9/MlzqpV9zr9yBXYsyJ7kn5m6np0rseuiPF5VG8p9S3p1jName4u3jkvroq0xi+5GFHyxp/srk8/xEk1p26hriMH+8CTUOCvNYerapLuvEspXSPTIWuL2WM/x7SIoAf7zMQW9AAO9VJqKuzKEXVmn0O3+Hw3+EYLkjDXc89w3/AAKViP0xVjxzx4D17/rwm/8AQTWbdeING+HnhXTLbVbkJJFbJDFbxDfLMwUA7V+vfpzXnXirx14q8Q6JqCW1rBoumtbSblnHm3EqY5B7JkfjXnSjKSbSPpKc40+Xm8jqdLMJv7Rrgr5Pylt3T7vGfxxXEeNZtTW8Sz8X6z4Yt3uQLlCthNIJI1JVMyIuTjniusjA8hf+ua/yFJeeHLrWfiB4Ovn01brRbWwdbh5ArRo5DcMD77a8/A1OWTie3mdPSMzyqPWrKS/udKTV/DsFilosSXw06ceapYMYgf8AWDkn8q6Lwzcarc6rBpfhXxB4XmuBvnWQ2cxeIdGKtKpwcdgRVyb4ea2fAeo2yeHov7Sl1/z4lxHv+zex7LntXXnw7PpnxXvdUtdKjttHbQ2g86FVSMS5zjA78YrvqS69jyYxcrLubhhm1g6paxXFwlpdQeRLeQMsZR9uDIoPHNcdPAmk/CHxZog8UQa4thGVRoiCYI2xtRjk5OQeM8dKs6npOmeJfDY0bVLm4tY45hcRTQD5jxhlI6cg1meJdJ1rSfC0nhbwT4ZiutD1GBd16H3Tbyfn8zJHzcDnoB9OOejJSjvqdWKpSjOzjpsSzWOpa/4A8D+HLDXrHSYb60jkm8yUrPJsCkCNR97nnGRyB711Gum5R7a1ne6kW2hEIluFwZmUfM/oSaxb7wnpN94L0Tw1r2Yb3T7Vdl5anc1vLjlf9pemfoPrViztjpXh+10Z9YudXlidpHu7kk8kYCJuJIUVniakJU2k9jXA05xqxk46Fnw0u/4gWPpHp1w35vGK9M7V4t/wlUXhPxhb3lzYXNxavpzpNJbLuaBTKPnI7jivWdH1rTde06O/0u8iuraTpJGe/oR1B9jWmFTVJGeYSTxEkaBO1c+grmvh/wAfD7Qie9mh/OuhmbbbyP8A3UY/pXC6fqVxo3wb0W8synni1so1LLkfvHjQ8f8AAq6VqrHGd9SUuME0lACg1ieMdOfV/Bur2MQzLLaP5YHdwMr+oFbYpaNncT10Pn0GHUtOU5/c3cPP0Zef516r4E8RpreiR2tw6jVbECG7jLfMSowJB6qwwc+5HauR8QeCdT0a/nuNGsnv9Lncyi3hZRNasxJYKpwGTJyMEEdORXMXNnclknudC123lj4WdbKZHX/gSA8V2T5a0VrqcMOejJ6XR9BEUgr56GuXFln/AIqTxBaD0nllUfk61Zt/G2qQjEHjl/8At4WGT/0ICsnh5d0b/WI9me+d68f0G42QpdFN+L24lI6Z/fuf6VWh8c+KAQY/EGmXIHP7y1Xn/vlhWBbf8JTbRGO21PTZIgzuqyWp43MWIyD6sa5MRg6k0uXod2CxtGk5Oo9Hoeix6laIZy2nyNJcKySOk2CQTu6VLpmq29gkihZQjTGTGAzbduAPrmvPF1PxdHnzLHRJx/sSyIf1p/8Awk2sRtifwuWHdoL9D/6EBXE8LiY/Z2PQWKwEk0pb/wBdT0C81K3udKWJbiYOsaqLfaAgI6knvVr4dKDBr03d9Vdcf7sca/0rzweLgpAn0DWkPcpEkv8A6C1dF4I8c+HtI0i7TUri4sp7i/nuAk9nKPlZvlyQpHQDvWlClW53KcbGWKq0FR5acr3dyv4fKzGGaSQRrNezSs54ABnc13UUsZEvlNFI7M8sEckis0u4f+OjNeN6L418P2mjWVnfX7wXCRgSiW3kA3ZJPOK2ofFHh6fb5Wt6fu6/NME/niudSqU204M65U6VaMbTWiOv0sXLRalHNJEAq5JuACBJkZyfoOlGoX3maXYLJa2xaWJ3JVMbOcAr6ZxWFFd2t0p8m8t5Q3PyTq2frzVuQzzRxBgWWJdiYHRfSs3VfLy2N/q8faKfMv6Rs/DpT5niNznnUFHPtBHXbmuN+HS/6JrjEEE6rIp/COMV2ea9Oj/DR4WJd60n5iYFGKXNGRWtzEQikpTyKMelMBKKKKACiiigAp2ecU3IBx3rhfHfiqG1gk0e1upopnZE1C8gjZhp8DdXdgMKzDhc9M7ugotdibsrlXVr9fFOosCN2g2MpVFz8t9cKeWPrGhHH95vYVV1TV2tW+zWyPdatMjNDbRct6B3J4RAe5qtHPc6hbRW+hQiw0yNBFHfypwIx2gjPLf77fL35q/YafaabA8dqjAyNunnkffLO3953PX+VdtOPu6HgYispy5p/cUfD2hjRLSJp5xdaisPktMM7IkzkpED0BbJJPLH2rVJCq7yMERRuZmOAo9TVXUNSttNjRpy5kkO2GCJd0szeiL3+vT1qimnXOquk2tqqwKQ0emRtujX0Mrf8tG9vuj3q9tFuc8lKfvT2D7bea3lNLdrSwzhtRZfnk9fIU/+jG/DNRavJYeHdCtIViIs0uPtUsYbLSJCPObJPUs4QEn+9W8xyB+nt/8AW9qytT8PzeKn1jTYWAeLRNsOenmzSFh/6JA+jVE7KN2b4R89VRWxx2m2l5qupnWdVYT6xe/vHdxxbJ2jQdgBXRanawWnh3U9oyfscuXYZJO01ieHtW86JJ5EKTw/uLuA/eikHBBHbkV0t/D/AGhpF3BC4YzwSRoc8ElcVuox9n7vY7JP9774tuf9FiP96JP/AEEVKJJFj8sO4T0DECuVj1DxtFDFGfClk+xFXK3o5wMf3qP7Z8ZDg+Co2/3b9f8AGvl3gcRdtRPs1meEcVeR1fmyFs+bJnGM7zSF5PL8ve+z+6WOK5f+3vFin5vA7n/dvlNJ/wAJF4nB+bwNdD1xdA/0pfUcT/KylmOD3TR0/v0qRJ5olIjmkRT1VXIBrlR4m10ff8Eann/ZlB/pR/wlWqL9/wAE60PoQf8A2WoWCxEdosp5jhZfFJHTbffml2+h5rl/+EvvR97wfrw+kYP9Ka3jV1+/4W8RKfT7NmpeDrv7JSzHDfzI05LX7X4om+cpLFpqbT25lPX8qxIdVm8B6q3iCxjY2ZbZqVghwsgPAdewYNjmtHRtYW+1LUdSmsL2xiFvDAiXsWx5GDOxx69RWRr8dzr0g8P6XGJtT1NsiPPEcYO5nb0HGK+jw9PkwqU1ZnymLq8+NlKm7o+jGUMrKQCCMEGuX8YW0Nv4WtbKCNIoft9jFHGowAouI+B+VdTXL+OGAttCQ/8ALTXLNf8Ax/P9K5lubnQx31tPeXNpFOjz2wUzRg8puGVz9cGp65jQVz438XS/9NbSPP0gB/8AZq6ejYApT1pKKAFpc02ilYBwJxVW406yuv8Aj4s7aU/9NIlb+YqxRRYHqYs/g/wzcsTN4f0t27sbRM/nis2T4Y+DpGLHQ4UJ7xSSR/8AoLCusoqlKS2YuVdjiJPhR4ZZsw/2lbnsYr+T/wBmJqkvwz0mdJFsfEWrhonMbkXEcuxx1U5XryOK9FHUVw/hrUrfShq7XW8fbfEs9vFtXOXbAGfb5TVKc+jJlCMt0ZrfCu7Vh9n8VXAx/wA9rKN/5YqCb4b+JEY/Z9e06Qf9NrNkP/jrV6iRR+NP2s+5PsodjySXwD4wUY3aJcD2llT9CpFZ1x4A8RNkTeF9LuV9UuYyT/30gr2ujHPWn7aYexj0Pn648CXSg+f4Bm4/54eU2f8AvlhVE+F1tHy3hvxHZMD1ijm/9kZq+kOaOc9aXte8Uxqm1tJ/efO9nfXOhxtHa6v4i05WkMjrLFJhnOMsd8Z54HetCPx9q0LfL44jz2W5tof/ALE17zz3OahltoJ12ywRSL6Ogaq9tF/ZRDpS35meO2/xE8Sfwa3oV2fRodv/AKC9aEXxF8UhQTpujXAP8UcskefzBr0Cbwt4duWLT6DpkjHqzWkZP54rNf4ceDZGLHw9Zox6mJTGf/HSKPaU/wCUFCovtHNr8T9VhAE/hdXbjcYb9cfkVqzH8VolI+0+GtWjXuYzE+P/AB4VQ8ceBtC0LwpdajpMF3a3cckCI0d5MR88qKeCx7MayPCfhBNf1DWLe51XVrdbTyDAY5lYjcGznchz92nak481tBXqqSWh2MfxW0HdtmtNYtveWxYj/wAdzVlPih4PYZfVzD7TW0qfzWsqT4XSrj7N4ovl/wCuttFJ/ICoJvhprX/LHxHayDsJtPI/k9T+5b3Y+ar/AC/idZB468KXQBi8RaZz0D3KofyYitOHWNLucCDUrOXPQRzq2fyNeYy/DfxOc5k0C4H+2JFJ/wDHTWXcfDnX9x3eGdGnI/jhuVBP/fSin7On/MHtKnWJ6z4h1UaH4dv9TCq5toGkRWOA7fwr+JwOK8xl8O28/gm/1ttVn1O7Bk1MAApbiYMHceT/ABfdK/Pk47Cub1XwHrNraGV/CNzFCm5pfsl2rnO07G2q2SFbDEDk4rT8O6lpOj+G9cttH+03d5erJFb6XDaySSEgFBLLkfef7x6KBgAVzVbRkknc6qXvwd1Y62/1S1t44bq6uo4luNpiDHLPuGQqKOW/4DWPa6vf+IYTLpTQ6dZFmX7Tc7WnbBwdkWfl5BHzflXEWl+nh65kQa3qmnaj5CRTPdwBplXbgYLoSg9MEVinTdLW6RbW9j1Dfay5BVd6lSDkkDJJ55Nd95Kx4TwsY3bep7LYaLbWEjzxJNNdyDbJd3DeZMw9N38I/wBlcCrjRuP4D+RrwmO3SJiYjJGfWOVl/katLd30ZzFqmoxn/Zu5P6mmppHM6N3rI9rPp6VpeDo9+p+Irrv9qitVz6Rwr/7M7V4WviHXLcZGv6iFXk75VfA/4EK9D8D+PY9G8NQR6ppesT3txJJdXFzHAjLIzktu4I/h29qzq801ZI68FRVOfO2dH4v+G9vrd22r6PcjS9awA0ypmOcekq9/97r9a87u5tf8Jsf+Eg0m5tIx1vbIGa2f3OOV/GvS0+Knho4Ev9owf9dLGQAfiBVuL4l+DpjtGvW6HuJVZP8A0ICs4Tq0+h6M4U6m55zp3iuzv1Hkz21z/wBcpMMPqprUGqWpHz70P+0lbN/pPws8UMZZm0JpmOTLBcLBIT6kqQSfrWafhPoUx3aH4t1S29FS8SeMfgef1rpjiu6OZ4VdGMF/Zt0uU+h4qRbm2I4uI/8AvoVXn+E3iZCTa+NEkXstxpy/zBrE1zwf4n8N6e97qHiXRFjGQim3bfK3ZUXHzMfQVaxUHtch4SSVzpPtMA/5bx/UPUZv7VetyPwya4AweJykAk1GxSWaSKLy1tskO7KuPfG79K7yH4Ra/IxN342dF/u21gikfjmiVdR3COGlLZjW1eJQfLE0nuBgVjX/AI3tbHKSXsELf880fzJD9FWuut/gtoJGdV1HWdVJ6pcXZVPyXH866zR/B/h3w/htJ0WytZAMeYkQMn/fZ+Y/nWMsW9oo1hgl9pnklhpPi3xe4NhYzafat11HUwQxHqkXUn68V6b4Q8C6b4Qgla3eS61C4Obm9n5ll9v9lfaupOSc55pe1c86k5/Ezqp0o01aICuX8ZqZJPDaYznW4D+Su39K6eqGpaXFqM+nSySSIbG6+1IF6M2x0wfb5yfwqNnc0K2j6ZPZaxr93MyFb67SWLaeQiwxx8/ihrYpcY6UlABRRRQAUVla3q7aQNN2weaby+itMbsbQ+fm/DFa3rRYBKKKKACiiigBR1/GvM7dRJ/ZiZ/13jG6ce+wzn/2WvTO9cbqdhbWHiPwrZWkYSKTUbq6YZzlzFIzH/vpzTTA7ImkoNFIAooooAKUUlL29aAAnAzjNZ2qa3YaNbCbULlIAxwi8szn0VRyx+lc/r3iqXzpdM0MpJdK2ye6cborc9xj+N/9noO/oeNt3a61pILXzLzUrjcrX9y37vcoyybwOoHPlp+leZicwjSbhBc0vy9Tso4Nyjz1HyxOoufGmp3hK6XpyW8faa+OXP0iXp/wJh9K5651u+mkKXnia4LA7fJtSsRB9MRjd+tblh4RUS3La3Ob4CXMEaExxBdo4KA8kNu6k8YrU0Syg0578WsaxtNcmWRVAADFVHH1Az9c14VbMaknrN28jsi6EE+SF/NnAzQ2esCW3uItY1DyyvmxyC5fafvKSP1qG1fStPQ3tjd6lpyT7czK88SSckLksMHknAr1KC0+zXl5eIzNJclWZSRgFV2jFZWm6Rcf8IzYafcu0UltLHIe5Ply7wPxwKxWKttOX3h9ZX8iMOw8Sa3GAbPWYNQReDHdxqx/77j2kfiDW/ZePLfAj1m2bTXJx5u7zICf+ugHy/8AAgKXV/Den6xcWstxAiSQz+a8ka7XkG1ht3rg9SD+Fc/c6NqEGtT2mmN9utobdJZI7lsSgszAIknRuFJw3tzzXZh8yqr7V15/5ktYarpKPK+6PS4pEkQPGwdGGVZTkEeuakzXkGh6xJYJ9p0CUCLO6bTp8rGeew/5ZsexXKn9a9J0bXbTW7UyW5dJIyFngkGJIW9GH9eh7Zr3MPjIVlbZ9jhr4WVF33T6nKeIvi5oPhnxTLod/bXxkg2GaeKNWRNyhhxnceD2FR+Jfibptvpijw5dQX19cxbkmU5jt06b5D6+idSfSr3j34dab4zsWkVEttXjTFvegc5HRH/vKf07V83y/a/Dep3Om6ijW0kcm25t29ezj1HuM5Fd6UWcVRyUXym9cXTyvIfOmkMj75ZpWzJO/d2P8h0FU3njtb6ymZlTEu3Hcow2t+HNdL4P8F6j4zuPNgka10lGxLfgZL/7MWep9W6D68V7JYfDvw9pWi32n2Vntkvbd4JruU+ZM4ZSOWP16DArWVRJ6HFTw85NykfPjo0UjxnqrFab+NWb2CaCYxXC7bqFmt5x6Sxnafz6/jVbtWidzkkrOzLek6Sde13TtGUkfbZ1SUr1WMfM5H/AQfzr21/hZoxH7i/1i29Nl6WwPT591ed/CeJJviLGXGTDp80iezFkXP5V78TWM5SUtz0cLTTpq555J8LiP+PfxPqsY9JUik/9lqrL8MNWAPl+J4JB/dn00H/0FxXph96Sl7Wfc6PZQfQ8kn+GGvscNL4duVH/AD1tnQ/+zVmT/DDXUyT4f0K4x0+z3bIT+aCvbxx0pKftpi9jA8JPgbxFAgZfDN9HjoLXVl4+g3ioofD+r290HHhXWnuuiyy7ZW/77ZyBXvnWlxj2qlXkhOjF6HmfhXwRqP8Aa1vquuxR2qWreZb2aSeY5kxgPKw44ycKM8nOa9LB4zQRSVlOTm7suEFBWQ7d7UmaSipsWFFFFMAozRRQAUUUUAFFFHagDmPGPM/hlf72tw/jhJD/AErqMYrl/Fzf8TXwmmPvaup/KGWuo9aHsgEooooAKKKKACsjUNHN74i0fUvPCLpxnJjxnzPMTb17Y5rXoovYANFFFABQKKUUAJxxXF+KdfuZrh9D0qZopQB9suoz80Knoif9NGHf+Ec9SK2PFGsvo2l5tlV7+5bybVD03n+I/wCyoBY/SuAtdBm1d20uG7nhhjJlvrwYLyu2TsOepYnc3ouB3FeVmGLdNezi7N9eyO3CUItOrU2X4sj0yyXX5JtKs5ZNMsoIjsliB33APG+Nj/yzDfebOT+Oa7nS4GGlWSXNhBazQgjyYgNkbDKlo/YjJHfDc96sWC3MFjHDdG281Pl/0ZCke0fd2qc7eMcZNWcda+Xq1r+6lp+ZrOcqjuw/KswnyNdAzhJ0/wDHlrSxxWbrAMdvFdqPmhkD/h0Ncz01HT35e+hcu3mSyuXtwWnWNjGvq2OP1pLZ5miczbt4ldRxj5QeP0ouHlWwmltV3zeWTEPVscU6CV5UkMilSsroOMZUNgH8qb1ZmTdR0qC7t/tdnNbGWSNZY2jLxHDrnjKnsferHagHvQnbYLHPa34fTUbWwt9PRLOWBliW7j+9bwqPugfxA4C7TxyT1FcrBe3MGuTtbskGt6cRFJtbMM6nnbn+JDx7ox/P0g9c5rB8SaC+o6WkOkxW1vfrMZILk/KIGY5diAPm3d17k57V24fESjJXdn0f+ZpSqqCcZK8X0Og0PWoNc00XUCmORWMc0Ln5oZB1Vv8AHuCCOtTX2i6VqbK+oaZZ3boMK1xAshUe24V5vp2sto+o/wBpqrJFG32bU7YHJTacbuP4kJz7qfpXqwYMoIIIPII719Xg8Sq9O7Vmt0cmJoexnpqnsR29tBawxw28McMMY2pHGoVVHoAKmNJRXac5458VfDgttYTWolxb6kVguCP4J1H7tvoyjafcLXmeMcEYI6ivp/XNHtdf0a60u8XMFzGUJHVT2Ye4OCPpXzTqFrc2d9Pb3g/0mCVrecjoZE4Lf8CG1vxranK6sedi6VnzI674Qj/i4jf9gyT/ANGJXvR6V4B8KbhLf4j26PwbmxmiT/eBV/5A/lXv5rOe50YX+EhtFFFSdIUUUUAKKM+1JRQApOaSiigAooooAKKKKACiiigAooooAKKKWgDl/FQ3a/4RU9f7TZvygkroraeG6gWaCVJYmzh0bcDjg8/UVz/iJd3i7wkvpd3D/lbvUfw5Xb4A0zHcSt+crmm17t/66gdTRRRSAKKKKACiiigAooooAd2ooFZHiTUTpXh++vE/1scREX/XRvlQf99EVnKSim3shpOTsjhNc1I6jrV5fopljtj9hsox/wAtG3APj/ekwv0StfR/CSaFb28VjqN5AVPmXMSMHinc/eO1wduenykcVz+laG17qdnbQ3tza/2XAZfOhIJMjfKu5WBVvuyNzXoESOkKeZJ5r7QGk2hdx9cCvjcViHKTlffp5dD1a9o2pLaP5kgA6UdjSjHakJ4rz9bmIDoaiuI1ntXibB3Aing4pxHYdaY9ncyLS6mTQSyDdcQ/uwCM8ggdPpWhbSyTI5lTaRLIgH+yrEA/iKz1kls9QuUhj3mTbKq/iA3+NaNvLLLGWmQRsJHUD/ZDEA/iADSV7f15jmvev31Jj92gHHajGRRtpkhkUm0HOOlKRijtj1o16B6HA6za2Gj6zbQafb/upIwl+gyyxZyIpHY9Wc5XnluD2rpvA98zadPpErs0unsFiZjy0Dcp+XKf8Bo163muNMnsbbTftUt4DGxEixqhx8ru3XjAxgE8Vzfh6+ktNd0q5mXY826wuwOzk/0kUj/gVe3l2IcasZdHp6+Zq4+1oOD3jqvQ9TptOpp4r6lHlC968H+KliLfxrdyKu0XNpBc8d2DNGT+W2vW/GFtrV34U1C38PT+TqrxgQPu24+YZwexxnmvnq88IfE6e5331hrFzKqeUHe4jmG3Odud3TNaU3Z3Mq0OeFkWPCdx9k8c+H7gHGL5YyfaRWT/ANmr6b7Gvmfw74H8cHxRpJu9Lu4bWK9hmmlkWNVRUcMTkMeeK+mT3qZyuycPTlTjyyGUUUUjcKKKKACiiigAooooAKKKKACiiigAooooAKKKKAClpKO1AHMeIG/4rjwgO3mXbH/vwf8AGl+HfPw+0Unq1vu/Nia177TLW6vbTUJUJuLESmAhsAb12tx34rK+Hwx8PNA97KNvzFNv3RHSUUUUhhRRRQAUUUUAFFFFADvauO8eTZj0qxGf3935jf7salv/AELbXY1wnjMiXxHpsL7ii2c7EA/3mjWuHHz5MPN+X56HTg481aJF4P0+VH1HUjdztFc3DRi3baUAjwoIONw5DcZxzXUIflIrnvBWnppvhOySNp285TI3mSs+CSem48fQV0JAGMGvja7vNr5HRUfNOTfVi5pKU9aSsgFHFH323HpQOQa5H4ga5d6ToVtZaY+zVNVuFtLZ/wDnln7z/gP51rRpOrNRW5Lv03DXvFej2GrC2ivUm1S2RpJbaFTI4jGC4443YzhTzS+H/iH4d1+VbNL3yNQdiFtriMxs3JwBu4Jxjoa57R9EstDsxbWiDf1luWGZJX7sx607VtIstftTa6hCrf8APOZRh4W/vK1b3wvM4a27/rY9B4CbprXVHpn3eD1FIeprkfh7rV5qWlXem6pKJNT0ic200veRMZSQ/Ufyrrj1rCrSdGbizg62YrdaBzxQ3WgdTWPQCvdC4NrL9lmhgnxlZZkLovuVyP515zqCXdrNrQmuba4ljkS+je3i2L0D9NzfxRnv3r0icRm1mEsXnRbG3RbN28Y5G3v9K87vJtAbW3t9KW3tvtFltltRF5DhlZhyhAO7DfpXZhm1e3k9u3mbYZr2nK+uh63BKs9tFMn3ZFDj8RmpTWP4VnNz4S0iXu1nFnH+6K1zX28HeNzypaNoKXPvSUVYhfxpKKKACiiigAooooAKKKKACiiigAooooAKKKKACiiigAooooAKKKKAGT7jbShBltjYHvisfwfaS2PgvRbW4jaKaGyiSSNuqttGQa2z0oHTmgAooooAKKKKACiiigAooooAWvP/ABqFHie0aU4jOnSg/wDfaZr0AVxHjZDHrui3GThlnhIH0Vx/6Ca4MxTeHkdeB0rx/roVvAMGlf8ACMWdzpu8kwLDKzNJjK+gb69RXVAcVzfg7ULe50k6fFIzz2MkkUo2NhfnbHzEYJxjoa6QH5a+Or3c233NpKzaA9aSlzk9qMelZCEHWvP/AB+pj8W+Crl/+PdZrqFie0jxjb/I16CBWJ4q8Ow+KfD82nPJ5U4YTW0/eGZeVb+h9ia6MLNRqe89GmvS6tcFLlal2ObOVYqetHJbjrXOt4mk0eQWXi62l0y+T5TcCNngn/21ZfWkHiv+1pjY+ErabVNQfhZBEVgg/wBt2b0rT6lW5rKPz6fee59dpcnNc6HwAPM8a+MbhP8AUg2kJYdGkVG3flmu/wAZNYfhLw0nhbQUsPOM93I5nu5z1lmb7x+nYfSt0DHJ7VnipKVT3XorL1srXPDcuaTl3FPWgdaNw9KUDmuZ+YEZLBWKKGfB2gnAJ7ZNcPrRm1DXbN9U023gnhtWdFMgn2neuGDbRjpXclQysu4rkEbgcEe4rznXYbuw1q8kk1qe7isrAApPCm7JDsPmUDn7p6c104frb9TbDJOqrnoPgzI8FaNnqbOM/wDjtblUNCtjZ6Bp1qcZhtY0P1Cir9fc0tIpHlzd5NhRRRWhIUUUUAFFFFABRRRQAUUUUAFFFFABRRRQAUUUUAFFFFABRRRQAUUUUAFFFFABRRRQAUUUUAFFFFABRRRQAtct49g3aAl7j/jxuY7hsDnZna//AI6xP4V1NQXlrHfWU9rMMxzxtG49QRg1jVp+0g4PqXSm6c1JdGcB4a1C6i16/wBJSzYwMy3TXDuFVQV2ttHVvmVfzPPSuuxt4rzRJ7/TBBLHcRQXunzGzu5pYy4WMkKz7cjP8ElekRI6RpHLMJZVUB3AxuOOuO2a+JxEOVq61Wj+X+Z6eIjy1LrZ6kgBY4FYA8Z+Gj01q2PuN2G+hxyPcVN4lDvpK2SO0f2+6hs3dTgqkjgPj327h+NWPF+rv4W8Li6sWtoPKZIYUktmlU5+VUCoykc4Gc8eld2X5asTBybscdSrysp/8Jl4b/6DVt+bf4Uv/CX+G8Z/tq2x+P8AhXE6J8SvEd1rWn2941rFDfPGrtJpUoFvIzlFhUiT5gdrfOeMipNV+IniK28R3VlA0CWy62NNT/iUTXG1Cu7duVgGf/pmPmPWvReQxS+Ij27Z2Eni/wAMSxtHNq9nJGeCr5Yfyp0fi7wvDH5cOrWccY/hQYH5AVyV18Q/EDeCdH1C2fRob7UL2ayMlyjxBNshG8Ic4UKp3bjxkVveGfGepa3aPfed4dvLRbZ5Vgs7hkuSV4+ZZAAi5B5PtTeSJL42L23kXz4y8NE/8hq2/At/hSf8Jl4azj+3LX8z/hXLxfEPU4tGs7ufVtPiM+4s82i3MyMxkZVWN42CsvG0Hq2M961NX8d3tvq0djaQxp5DMLh5I/8AWg2bTqyqTlPmXGD6VH9h0/5hqs30NaPxf4bmkSOPWbUtIwRQWIyTwB0rb5VsHrXJaR4nTxj4C1dLmDEkGlxm5mGAskklsJW2gdNpaul0+Z7nTLKdzl5LeN2PuVBrzMwwMcJytNu/c0p1OYLkWckQtb4wtFdHyfKmxiUkfdweuQDx7V5xDZpcyNbW8s8kOpaisUIkdpCkIYDhjyRsjZhnoDXT+LNQsrjTr3RTG5vXMaQowKnLfdmjPomCcjoVqLwfpyTa8JUJe30q3ESs3UyuoHOO4Qf+P0YGm5TjB9X+B1UpezhKr8l6nomOKDS9qbX2KPKCiiimAUUUUAFFFFABRRRQAUUUUAFFFFABRRRQAUUUUAFFFFABRRRQAUUUUAFFFFABRRRQAUUUUAFFFFABRRRQAUtJQKAOA8aaWLLUxqiAC31ALa3ORkJLgiNz7EfIf+A1X8KXljo1i2l3s5F4Jl2TSktJeb8KrerMvCkD7oUdBXf31jb6lYzWV1GJLeZCjqe4NeV3Gnz6ZraLcMBq9gpeyvH5E0PTdj3ztcDnnPcV8/mWGs3U+y9/Xoz0sPP21P2b+Jbf5Ha6/Z3F3otwloP9MiKXFuPWSNg6j8SuPxrO8XWb+O/A9sNIRJlmureYo77cKrguD6MOQR1yDUmjeJBf6Ubq+SO1u0uFgmtkJZomdwsYJ77sr8w459qnn8Owi+ku7K+vtMnm+af7FIoSVv7zIysu7/aAzXJl2M+ptwq7fqc9Wm36nCW3wi1TTda0SeOS0uY7S7hJkV3TyYY5WkPysTlm3AYXAG38au3fwvu7+7/tK6jU3lx4ha/nijupEVLUBgEG0geYfl+bg89a637Dr4+VPFc5UdN9hET+J4zTvsHiLP8AyNsv/gvir1/7aoGPsZHP6F4C1qLwZp+nTajBYSxNcSSWxtYr1cySMy5eQdQDg4603wH8O9R0fQIItXntT5ltLBc6eLGH5gxOFaZRuYdD/wDqroTpuvtgv4tugR08uzhX+YNI2gTXBb7Z4h1u4DdVW4WFfw8tVP61LzugtdR+xkc/H4R8QL8PvC3h37LC01pdQzXkpucCFY5d/wAvHzEjj2p/i3wnreq+Khqem6NpoaMOj3Mt8yvcI0DxgFQhC7fMb61tt4U0hi25b9weobU7gg/hvpi+DfDw/wCYYrn+888jn8y2axee091F/kP2DZiadZTeD/hrqun39lp1lcCzESvBeGQ3cpiEe4gqNpOF4Ga7H7NNb6attaMqSxwiKN3XcqsFwCwHUVnxaDoGlq11DolmssA83zEtg8ny85BwWLfrXMeJtZGpz27aVLLPZbfI1CWFvkaGTB2r6svBYj7qlh16efi8T9elGyska0aLvyoqXmqtq9xHrN1ZndZFreyhRt2+RjtZkb+JXO0L/sjNekeGtHOjaHDayuHunJluZB/FK3LY9h0HsBXM+DtJOoXceszIFsbfK6fHjAc/dM2PTHyr7ZPcV3uRzXr5dhnBOpJavbyRWLqx0pQ2X4sdSGjNJXqLQ4gooopgFFFFABRRRQAUUUUAFFFFABRRRQAUUUUAFFFFABRRRQAUUUUAFFFFABRRRQAUUUUAFFFFABRRRQAUUUUAFKOtJSigBe1Y+vaHba5Y+S5aGaM77e4j+/C/qP6juK180de1ZygpKz1Q4txaaPGbuz1CDxLaxXbQ2d7ZqZIyqbkumB+Urn70Y67c7lY+2a6nRfFX9o6vc2N8iWciCNIlY/LNLyX8tz94YKccEc11uraTY6zZ/Zr6ASJnchBwyN2ZWHKkeorhNX8M6rp8MimNtXsSp2uEBnjPYsnAkx6rhvbvXhYzL5LWOse3VHpwrU6/8TSXfudhbyw3MC3EEiyxvnay9+cf0qSvMdPlvbbQpdK0bWR+6g8kx3CFmiY8Fu0kbdTzkVvz+K9QjigjXSJUYTJ5ssEqTARA/NgNtJJAx0757V4c8O07J/oU8PUXS/odcfrSA+prnP8AhNbI6mIJLS/jtvI8wyfYpSQ+7G3gHtzUVj40hmtGaWx1CSXz5UAjtfLGwOwQ/OR/Dt/GpdCaV2jPkntys6d5IoghkdU3MEXccbmPQfWq95qVpYTRR3UqwrIkjiR2wihMZy3b71cS2qa1qWkWFvPbw21xbPFK9zNJ5rtJGeu1cLzju3eqiTDWdUkWJrnW9UtX2FNg2wkjt0jjB9f5kVrHCuTstX5Giw87c03yrzLr+KL7UxqFrbzNbWkMzZuypieSFhuUKCPkXBI39eOPUT+HvDS61bw7ITb+H4hhIgCpuhnOB3EWep6t9OuzpfgxppUuNekjnKkMljHkwp6FyeZG+uF9B3rtQABxX0GEy+zUqi+X+ZjVxMIR9nR+bGoqhAqqFQDAA6AelP7UZozXsnniUUUUwCiiigAooooAKKKKACiiigAooooAKKKKACiiigAooooAKKKKACiiigAooooAKKKKACiiigAooooAKKKKACiiigAooooAKUUlFADjXC+OfFl1pUkej6PtXUbiLzZLlsMLWLO0Nt/iYnIUdOMngV3B6V418TbG+s/Est+0Nwthfpbxm9hUssAjLbw2OVzkYPufSrpJOS5jOq2o+7uYn2KBmMkiNLcM297qRyZnb+80nX/PSp0lv4P+PfV5iv8AcmRZR+Z5rMOuWxS8mWe0kSK5SIbZl5Rtvzf+PfpVqW+tIrqCDz4GM28BhMmF2jPrXRUwmEq/HFP5HHTxOKo/DJl3+09ZBw1xYFfU27f0amyX2qsOdSt094rTn/x4mqUV/azx3Gya3BhleLDTp820Zz16c1CNXgaxsrrfb7bho1dfPXMe4fXsf51hHKsAndQR0f2njZK3M/w/yLckc9yNt5dXN3H/ALcm1f8AvlcCr2gavF4T1yK/j/d6bMq299Ggwqpn5Jsf7BOD/ssfSsuK/hkvLq3NxbL5JUo3nrh1Zcjv65FVZNYhOjvdZtA4ys1vJMvIB2uo554zj14rqVDDwg404peiMHXxE53nJs+jlwcEEYI4x3p1cn8OTcnwRZeeZigLi1M4Ic2+8+VnPP3cYzzjFdZmuA7xKKKKYBRRRQAUUUUAFFFFABRRRQAUUUUAFFFFABRRRQAUUUUAFFFFABRRRQAUUUUAFFFFABRRRQAUUUUAFFFFABRRRQAUUUUAFFFFABRRRQAUL8zFTyMdKKKTAy5fDGgXrebdaLp00h6u9shJ/HFQ/wDCE+Ff+hc0r/wET/CiindkpCDwV4W/6F3S+p/5dE/wpT4L8L4A/wCEd0r/AMA4/wDCiindktB/whnhfJP/AAjulZ/684/8KenhTw7anz4NC02OVeVdLVAR+lFFO7BGv2FFFFSaBRRRQAUUUUAFFFFABRRRQAUUUUAFFFFABRRRQAUUUUAFFFFABRRRQB//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83C4FB58-3220-BAFF-899B-D0DA60DD6FC9}"/>
              </a:ext>
            </a:extLst>
          </p:cNvPr>
          <p:cNvPicPr>
            <a:picLocks noChangeAspect="1"/>
          </p:cNvPicPr>
          <p:nvPr/>
        </p:nvPicPr>
        <p:blipFill>
          <a:blip r:embed="rId3"/>
          <a:stretch>
            <a:fillRect/>
          </a:stretch>
        </p:blipFill>
        <p:spPr>
          <a:xfrm>
            <a:off x="4964500" y="501332"/>
            <a:ext cx="4048690" cy="3146116"/>
          </a:xfrm>
          <a:prstGeom prst="rect">
            <a:avLst/>
          </a:prstGeom>
        </p:spPr>
      </p:pic>
    </p:spTree>
    <p:custDataLst>
      <p:tags r:id="rId1"/>
    </p:custDataLst>
    <p:extLst>
      <p:ext uri="{BB962C8B-B14F-4D97-AF65-F5344CB8AC3E}">
        <p14:creationId xmlns:p14="http://schemas.microsoft.com/office/powerpoint/2010/main" val="42272376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二、总供给</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17</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976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（二）总供给曲线的移动</a:t>
            </a:r>
          </a:p>
        </p:txBody>
      </p:sp>
      <p:sp>
        <p:nvSpPr>
          <p:cNvPr id="4" name="文本框 3"/>
          <p:cNvSpPr txBox="1"/>
          <p:nvPr/>
        </p:nvSpPr>
        <p:spPr>
          <a:xfrm>
            <a:off x="3306653" y="948349"/>
            <a:ext cx="6083007" cy="1405193"/>
          </a:xfrm>
          <a:prstGeom prst="rect">
            <a:avLst/>
          </a:prstGeom>
          <a:noFill/>
        </p:spPr>
        <p:txBody>
          <a:bodyPr wrap="square" rtlCol="0" anchor="t">
            <a:spAutoFit/>
          </a:bodyPr>
          <a:lstStyle/>
          <a:p>
            <a:pPr>
              <a:lnSpc>
                <a:spcPct val="150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资本存量、劳动投入、技术进步、经济政策、预期等条件全部或其中某一个变化了物价水平不变，总产出和就业也会变化，表现为整个总供给曲线的平行移动。</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329" name="Rectangle 24"/>
          <p:cNvSpPr/>
          <p:nvPr/>
        </p:nvSpPr>
        <p:spPr>
          <a:xfrm>
            <a:off x="1403985" y="2698115"/>
            <a:ext cx="76200" cy="368300"/>
          </a:xfrm>
          <a:prstGeom prst="rect">
            <a:avLst/>
          </a:prstGeom>
          <a:noFill/>
          <a:ln w="9525">
            <a:noFill/>
          </a:ln>
        </p:spPr>
        <p:txBody>
          <a:bodyPr wrap="square" anchor="ctr">
            <a:spAutoFit/>
          </a:bodyPr>
          <a:lstStyle/>
          <a:p>
            <a:endParaRPr lang="zh-CN" altLang="en-US" dirty="0">
              <a:latin typeface="Arial" panose="020B0604020202020204" pitchFamily="34" charset="0"/>
            </a:endParaRPr>
          </a:p>
        </p:txBody>
      </p:sp>
      <p:graphicFrame>
        <p:nvGraphicFramePr>
          <p:cNvPr id="295975" name="Object 39"/>
          <p:cNvGraphicFramePr>
            <a:graphicFrameLocks/>
          </p:cNvGraphicFramePr>
          <p:nvPr/>
        </p:nvGraphicFramePr>
        <p:xfrm>
          <a:off x="3887153" y="3104833"/>
          <a:ext cx="541337" cy="360362"/>
        </p:xfrm>
        <a:graphic>
          <a:graphicData uri="http://schemas.openxmlformats.org/presentationml/2006/ole">
            <mc:AlternateContent xmlns:mc="http://schemas.openxmlformats.org/markup-compatibility/2006">
              <mc:Choice xmlns:v="urn:schemas-microsoft-com:vml" Requires="v">
                <p:oleObj spid="_x0000_s42009" r:id="rId4" imgW="342751" imgH="228501" progId="">
                  <p:embed/>
                </p:oleObj>
              </mc:Choice>
              <mc:Fallback>
                <p:oleObj r:id="rId4" imgW="342751" imgH="228501" progId="">
                  <p:embed/>
                  <p:pic>
                    <p:nvPicPr>
                      <p:cNvPr id="0" name="图片 307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7153" y="3104833"/>
                        <a:ext cx="5413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5973" name="Object 37"/>
          <p:cNvGraphicFramePr>
            <a:graphicFrameLocks/>
          </p:cNvGraphicFramePr>
          <p:nvPr/>
        </p:nvGraphicFramePr>
        <p:xfrm>
          <a:off x="4742815" y="3392170"/>
          <a:ext cx="542925" cy="371475"/>
        </p:xfrm>
        <a:graphic>
          <a:graphicData uri="http://schemas.openxmlformats.org/presentationml/2006/ole">
            <mc:AlternateContent xmlns:mc="http://schemas.openxmlformats.org/markup-compatibility/2006">
              <mc:Choice xmlns:v="urn:schemas-microsoft-com:vml" Requires="v">
                <p:oleObj spid="_x0000_s42010" r:id="rId6" imgW="330200" imgH="228600" progId="">
                  <p:embed/>
                </p:oleObj>
              </mc:Choice>
              <mc:Fallback>
                <p:oleObj r:id="rId6" imgW="330200" imgH="228600" progId="">
                  <p:embed/>
                  <p:pic>
                    <p:nvPicPr>
                      <p:cNvPr id="0" name="图片 307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2815" y="3392170"/>
                        <a:ext cx="5429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5971" name="Object 35"/>
          <p:cNvGraphicFramePr>
            <a:graphicFrameLocks/>
          </p:cNvGraphicFramePr>
          <p:nvPr/>
        </p:nvGraphicFramePr>
        <p:xfrm>
          <a:off x="3079115" y="3111183"/>
          <a:ext cx="538163" cy="358775"/>
        </p:xfrm>
        <a:graphic>
          <a:graphicData uri="http://schemas.openxmlformats.org/presentationml/2006/ole">
            <mc:AlternateContent xmlns:mc="http://schemas.openxmlformats.org/markup-compatibility/2006">
              <mc:Choice xmlns:v="urn:schemas-microsoft-com:vml" Requires="v">
                <p:oleObj spid="_x0000_s42011" r:id="rId8" imgW="342751" imgH="228501" progId="">
                  <p:embed/>
                </p:oleObj>
              </mc:Choice>
              <mc:Fallback>
                <p:oleObj r:id="rId8" imgW="342751" imgH="228501" progId="">
                  <p:embed/>
                  <p:pic>
                    <p:nvPicPr>
                      <p:cNvPr id="0" name="Picture 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9115" y="3111183"/>
                        <a:ext cx="5381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5969" name="Object 33"/>
          <p:cNvGraphicFramePr>
            <a:graphicFrameLocks/>
          </p:cNvGraphicFramePr>
          <p:nvPr/>
        </p:nvGraphicFramePr>
        <p:xfrm>
          <a:off x="1083628" y="6117908"/>
          <a:ext cx="234950" cy="279400"/>
        </p:xfrm>
        <a:graphic>
          <a:graphicData uri="http://schemas.openxmlformats.org/presentationml/2006/ole">
            <mc:AlternateContent xmlns:mc="http://schemas.openxmlformats.org/markup-compatibility/2006">
              <mc:Choice xmlns:v="urn:schemas-microsoft-com:vml" Requires="v">
                <p:oleObj spid="_x0000_s42012" r:id="rId10" imgW="152202" imgH="177569" progId="">
                  <p:embed/>
                </p:oleObj>
              </mc:Choice>
              <mc:Fallback>
                <p:oleObj r:id="rId10" imgW="152202" imgH="177569" progId="">
                  <p:embed/>
                  <p:pic>
                    <p:nvPicPr>
                      <p:cNvPr id="0" name="图片 307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3628" y="6117908"/>
                        <a:ext cx="2349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5976" name="Line 40"/>
          <p:cNvSpPr/>
          <p:nvPr/>
        </p:nvSpPr>
        <p:spPr>
          <a:xfrm>
            <a:off x="4823778" y="6195695"/>
            <a:ext cx="0" cy="0"/>
          </a:xfrm>
          <a:prstGeom prst="line">
            <a:avLst/>
          </a:prstGeom>
          <a:ln w="9525" cap="flat" cmpd="sng">
            <a:solidFill>
              <a:srgbClr val="000000"/>
            </a:solidFill>
            <a:prstDash val="solid"/>
            <a:headEnd type="none" w="med" len="med"/>
            <a:tailEnd type="none" w="med" len="med"/>
          </a:ln>
        </p:spPr>
      </p:sp>
      <p:sp>
        <p:nvSpPr>
          <p:cNvPr id="295967" name="Line 31"/>
          <p:cNvSpPr/>
          <p:nvPr/>
        </p:nvSpPr>
        <p:spPr>
          <a:xfrm>
            <a:off x="1264603" y="6195695"/>
            <a:ext cx="4224337" cy="0"/>
          </a:xfrm>
          <a:prstGeom prst="line">
            <a:avLst/>
          </a:prstGeom>
          <a:ln w="19050" cap="flat" cmpd="sng">
            <a:solidFill>
              <a:srgbClr val="000000"/>
            </a:solidFill>
            <a:prstDash val="solid"/>
            <a:headEnd type="none" w="med" len="med"/>
            <a:tailEnd type="none" w="med" len="med"/>
          </a:ln>
        </p:spPr>
      </p:sp>
      <p:sp>
        <p:nvSpPr>
          <p:cNvPr id="295966" name="Line 30"/>
          <p:cNvSpPr/>
          <p:nvPr/>
        </p:nvSpPr>
        <p:spPr>
          <a:xfrm flipV="1">
            <a:off x="1264603" y="3319145"/>
            <a:ext cx="0" cy="2876550"/>
          </a:xfrm>
          <a:prstGeom prst="line">
            <a:avLst/>
          </a:prstGeom>
          <a:ln w="19050" cap="flat" cmpd="sng">
            <a:solidFill>
              <a:srgbClr val="000000"/>
            </a:solidFill>
            <a:prstDash val="solid"/>
            <a:headEnd type="none" w="med" len="med"/>
            <a:tailEnd type="none" w="med" len="med"/>
          </a:ln>
        </p:spPr>
      </p:sp>
      <p:sp>
        <p:nvSpPr>
          <p:cNvPr id="295965" name="Line 29"/>
          <p:cNvSpPr/>
          <p:nvPr/>
        </p:nvSpPr>
        <p:spPr>
          <a:xfrm flipV="1">
            <a:off x="1566228" y="3581083"/>
            <a:ext cx="1658937" cy="1831975"/>
          </a:xfrm>
          <a:prstGeom prst="line">
            <a:avLst/>
          </a:prstGeom>
          <a:ln w="76200" cap="flat" cmpd="sng">
            <a:solidFill>
              <a:srgbClr val="00CC99"/>
            </a:solidFill>
            <a:prstDash val="solid"/>
            <a:headEnd type="none" w="med" len="med"/>
            <a:tailEnd type="none" w="med" len="med"/>
          </a:ln>
        </p:spPr>
      </p:sp>
      <p:sp>
        <p:nvSpPr>
          <p:cNvPr id="295964" name="Line 28"/>
          <p:cNvSpPr/>
          <p:nvPr/>
        </p:nvSpPr>
        <p:spPr>
          <a:xfrm flipV="1">
            <a:off x="2320290" y="3581083"/>
            <a:ext cx="1811338" cy="1962150"/>
          </a:xfrm>
          <a:prstGeom prst="line">
            <a:avLst/>
          </a:prstGeom>
          <a:ln w="76200" cap="flat" cmpd="sng">
            <a:solidFill>
              <a:srgbClr val="000000"/>
            </a:solidFill>
            <a:prstDash val="solid"/>
            <a:headEnd type="none" w="med" len="med"/>
            <a:tailEnd type="none" w="med" len="med"/>
          </a:ln>
        </p:spPr>
      </p:sp>
      <p:sp>
        <p:nvSpPr>
          <p:cNvPr id="295963" name="Line 27"/>
          <p:cNvSpPr/>
          <p:nvPr/>
        </p:nvSpPr>
        <p:spPr>
          <a:xfrm flipV="1">
            <a:off x="3225165" y="3711258"/>
            <a:ext cx="1658938" cy="1831975"/>
          </a:xfrm>
          <a:prstGeom prst="line">
            <a:avLst/>
          </a:prstGeom>
          <a:ln w="76200" cap="flat" cmpd="sng">
            <a:solidFill>
              <a:srgbClr val="FF9966"/>
            </a:solidFill>
            <a:prstDash val="solid"/>
            <a:headEnd type="none" w="med" len="med"/>
            <a:tailEnd type="none" w="med" len="med"/>
          </a:ln>
        </p:spPr>
      </p:sp>
      <p:sp>
        <p:nvSpPr>
          <p:cNvPr id="295962" name="AutoShape 26"/>
          <p:cNvSpPr/>
          <p:nvPr/>
        </p:nvSpPr>
        <p:spPr>
          <a:xfrm>
            <a:off x="3526790" y="4365308"/>
            <a:ext cx="498475" cy="142875"/>
          </a:xfrm>
          <a:prstGeom prst="rightArrow">
            <a:avLst>
              <a:gd name="adj1" fmla="val 50000"/>
              <a:gd name="adj2" fmla="val 87222"/>
            </a:avLst>
          </a:prstGeom>
          <a:solidFill>
            <a:srgbClr val="CCFFCC"/>
          </a:solidFill>
          <a:ln w="9525"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295961" name="AutoShape 25"/>
          <p:cNvSpPr/>
          <p:nvPr/>
        </p:nvSpPr>
        <p:spPr>
          <a:xfrm rot="10800000">
            <a:off x="2621915" y="4365308"/>
            <a:ext cx="498475" cy="142875"/>
          </a:xfrm>
          <a:prstGeom prst="rightArrow">
            <a:avLst>
              <a:gd name="adj1" fmla="val 50000"/>
              <a:gd name="adj2" fmla="val 87222"/>
            </a:avLst>
          </a:prstGeom>
          <a:solidFill>
            <a:srgbClr val="CCFFCC"/>
          </a:solidFill>
          <a:ln w="9525"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295960" name="Text Box 24"/>
          <p:cNvSpPr txBox="1"/>
          <p:nvPr/>
        </p:nvSpPr>
        <p:spPr>
          <a:xfrm>
            <a:off x="1566545" y="3319145"/>
            <a:ext cx="1512570" cy="434975"/>
          </a:xfrm>
          <a:prstGeom prst="rect">
            <a:avLst/>
          </a:prstGeom>
          <a:noFill/>
          <a:ln w="9525" cap="flat" cmpd="sng">
            <a:solidFill>
              <a:srgbClr val="00CCFF"/>
            </a:solidFill>
            <a:prstDash val="solid"/>
            <a:miter/>
            <a:headEnd type="none" w="med" len="med"/>
            <a:tailEnd type="none" w="med" len="med"/>
          </a:ln>
        </p:spPr>
        <p:txBody>
          <a:bodyPr lIns="100584" tIns="50292" rIns="100584" bIns="50292"/>
          <a:lstStyle/>
          <a:p>
            <a:r>
              <a:rPr lang="zh-CN" altLang="de-DE" sz="2000" dirty="0">
                <a:latin typeface="黑体" panose="02010609060101010101" pitchFamily="49" charset="-122"/>
                <a:ea typeface="黑体" panose="02010609060101010101" pitchFamily="49" charset="-122"/>
              </a:rPr>
              <a:t>总供给减少</a:t>
            </a:r>
          </a:p>
        </p:txBody>
      </p:sp>
      <p:sp>
        <p:nvSpPr>
          <p:cNvPr id="295959" name="Text Box 23"/>
          <p:cNvSpPr txBox="1"/>
          <p:nvPr/>
        </p:nvSpPr>
        <p:spPr>
          <a:xfrm>
            <a:off x="3979545" y="4887595"/>
            <a:ext cx="1605280" cy="433705"/>
          </a:xfrm>
          <a:prstGeom prst="rect">
            <a:avLst/>
          </a:prstGeom>
          <a:noFill/>
          <a:ln w="9525" cap="flat" cmpd="sng">
            <a:solidFill>
              <a:srgbClr val="00CCFF"/>
            </a:solidFill>
            <a:prstDash val="solid"/>
            <a:miter/>
            <a:headEnd type="none" w="med" len="med"/>
            <a:tailEnd type="none" w="med" len="med"/>
          </a:ln>
        </p:spPr>
        <p:txBody>
          <a:bodyPr lIns="100584" tIns="50292" rIns="100584" bIns="50292"/>
          <a:lstStyle/>
          <a:p>
            <a:r>
              <a:rPr lang="zh-CN" altLang="de-DE" sz="2000" dirty="0">
                <a:latin typeface="黑体" panose="02010609060101010101" pitchFamily="49" charset="-122"/>
                <a:ea typeface="黑体" panose="02010609060101010101" pitchFamily="49" charset="-122"/>
              </a:rPr>
              <a:t>总供给增加</a:t>
            </a:r>
          </a:p>
        </p:txBody>
      </p:sp>
      <p:sp>
        <p:nvSpPr>
          <p:cNvPr id="295958" name="Text Box 22"/>
          <p:cNvSpPr txBox="1"/>
          <p:nvPr/>
        </p:nvSpPr>
        <p:spPr>
          <a:xfrm>
            <a:off x="739140" y="3392170"/>
            <a:ext cx="525780" cy="617220"/>
          </a:xfrm>
          <a:prstGeom prst="rect">
            <a:avLst/>
          </a:prstGeom>
          <a:solidFill>
            <a:srgbClr val="FFFFFF">
              <a:alpha val="0"/>
            </a:srgbClr>
          </a:solidFill>
          <a:ln w="9525">
            <a:noFill/>
          </a:ln>
        </p:spPr>
        <p:txBody>
          <a:bodyPr vert="eaVert" wrap="none" lIns="109728" tIns="54864" rIns="109728" bIns="54864">
            <a:spAutoFit/>
          </a:bodyPr>
          <a:lstStyle/>
          <a:p>
            <a:pPr algn="l"/>
            <a:r>
              <a:rPr lang="zh-CN" altLang="de-DE" sz="2000" dirty="0">
                <a:latin typeface="黑体" panose="02010609060101010101" pitchFamily="49" charset="-122"/>
                <a:ea typeface="黑体" panose="02010609060101010101" pitchFamily="49" charset="-122"/>
              </a:rPr>
              <a:t>价格</a:t>
            </a:r>
          </a:p>
        </p:txBody>
      </p:sp>
      <p:sp>
        <p:nvSpPr>
          <p:cNvPr id="295957" name="Text Box 21"/>
          <p:cNvSpPr txBox="1"/>
          <p:nvPr/>
        </p:nvSpPr>
        <p:spPr>
          <a:xfrm>
            <a:off x="4115753" y="6195695"/>
            <a:ext cx="817562" cy="392113"/>
          </a:xfrm>
          <a:prstGeom prst="rect">
            <a:avLst/>
          </a:prstGeom>
          <a:solidFill>
            <a:srgbClr val="FFFFFF">
              <a:alpha val="0"/>
            </a:srgbClr>
          </a:solidFill>
          <a:ln w="9525">
            <a:noFill/>
          </a:ln>
        </p:spPr>
        <p:txBody>
          <a:bodyPr wrap="none" lIns="109728" tIns="54864" rIns="109728" bIns="54864"/>
          <a:lstStyle/>
          <a:p>
            <a:pPr algn="l"/>
            <a:r>
              <a:rPr lang="zh-CN" altLang="de-DE" sz="2000" dirty="0">
                <a:latin typeface="黑体" panose="02010609060101010101" pitchFamily="49" charset="-122"/>
                <a:ea typeface="黑体" panose="02010609060101010101" pitchFamily="49" charset="-122"/>
              </a:rPr>
              <a:t>总产出</a:t>
            </a:r>
          </a:p>
        </p:txBody>
      </p:sp>
      <p:sp>
        <p:nvSpPr>
          <p:cNvPr id="13" name="文本框 12"/>
          <p:cNvSpPr txBox="1"/>
          <p:nvPr/>
        </p:nvSpPr>
        <p:spPr>
          <a:xfrm>
            <a:off x="6528435" y="5878195"/>
            <a:ext cx="2976880" cy="398780"/>
          </a:xfrm>
          <a:prstGeom prst="rect">
            <a:avLst/>
          </a:prstGeom>
          <a:noFill/>
        </p:spPr>
        <p:txBody>
          <a:bodyPr wrap="none" rtlCol="0" anchor="t">
            <a:spAutoFit/>
          </a:bodyPr>
          <a:lstStyle/>
          <a:p>
            <a:r>
              <a:rPr lang="zh-CN" altLang="de-DE" sz="2000" dirty="0">
                <a:latin typeface="黑体" panose="02010609060101010101" pitchFamily="49" charset="-122"/>
                <a:ea typeface="黑体" panose="02010609060101010101" pitchFamily="49" charset="-122"/>
                <a:cs typeface="黑体" panose="02010609060101010101" pitchFamily="49" charset="-122"/>
                <a:sym typeface="+mn-ea"/>
              </a:rPr>
              <a:t>图</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9-5 </a:t>
            </a:r>
            <a:r>
              <a:rPr lang="zh-CN" altLang="de-DE" sz="2000" dirty="0">
                <a:latin typeface="黑体" panose="02010609060101010101" pitchFamily="49" charset="-122"/>
                <a:ea typeface="黑体" panose="02010609060101010101" pitchFamily="49" charset="-122"/>
                <a:cs typeface="黑体" panose="02010609060101010101" pitchFamily="49" charset="-122"/>
                <a:sym typeface="+mn-ea"/>
              </a:rPr>
              <a:t>总供给曲线的移动</a:t>
            </a:r>
          </a:p>
        </p:txBody>
      </p:sp>
      <p:pic>
        <p:nvPicPr>
          <p:cNvPr id="30" name="Picture 8"/>
          <p:cNvPicPr>
            <a:picLocks noChangeAspect="1" noChangeArrowheads="1"/>
          </p:cNvPicPr>
          <p:nvPr/>
        </p:nvPicPr>
        <p:blipFill>
          <a:blip r:embed="rId12" cstate="print"/>
          <a:srcRect/>
          <a:stretch>
            <a:fillRect/>
          </a:stretch>
        </p:blipFill>
        <p:spPr bwMode="auto">
          <a:xfrm>
            <a:off x="9510998" y="3417698"/>
            <a:ext cx="2505075" cy="2943225"/>
          </a:xfrm>
          <a:prstGeom prst="rect">
            <a:avLst/>
          </a:prstGeom>
          <a:noFill/>
          <a:ln w="9525">
            <a:noFill/>
            <a:miter lim="800000"/>
            <a:headEnd/>
            <a:tailEnd/>
          </a:ln>
        </p:spPr>
      </p:pic>
      <p:pic>
        <p:nvPicPr>
          <p:cNvPr id="31" name="Picture 9"/>
          <p:cNvPicPr>
            <a:picLocks noChangeAspect="1" noChangeArrowheads="1"/>
          </p:cNvPicPr>
          <p:nvPr/>
        </p:nvPicPr>
        <p:blipFill>
          <a:blip r:embed="rId13" cstate="print"/>
          <a:srcRect/>
          <a:stretch>
            <a:fillRect/>
          </a:stretch>
        </p:blipFill>
        <p:spPr bwMode="auto">
          <a:xfrm>
            <a:off x="9506234" y="882414"/>
            <a:ext cx="2514600" cy="2800350"/>
          </a:xfrm>
          <a:prstGeom prst="rect">
            <a:avLst/>
          </a:prstGeom>
          <a:noFill/>
          <a:ln w="9525">
            <a:noFill/>
            <a:miter lim="800000"/>
            <a:headEnd/>
            <a:tailEnd/>
          </a:ln>
        </p:spPr>
      </p:pic>
      <p:grpSp>
        <p:nvGrpSpPr>
          <p:cNvPr id="32" name="组合 31"/>
          <p:cNvGrpSpPr/>
          <p:nvPr/>
        </p:nvGrpSpPr>
        <p:grpSpPr>
          <a:xfrm>
            <a:off x="6578222" y="4751322"/>
            <a:ext cx="3043451" cy="738059"/>
            <a:chOff x="6987655" y="4205414"/>
            <a:chExt cx="3043451" cy="738059"/>
          </a:xfrm>
        </p:grpSpPr>
        <p:sp>
          <p:nvSpPr>
            <p:cNvPr id="33" name="任意多边形 32"/>
            <p:cNvSpPr/>
            <p:nvPr/>
          </p:nvSpPr>
          <p:spPr>
            <a:xfrm>
              <a:off x="6987655" y="4205414"/>
              <a:ext cx="3043451" cy="738059"/>
            </a:xfrm>
            <a:custGeom>
              <a:avLst/>
              <a:gdLst>
                <a:gd name="connsiteX0" fmla="*/ 1311515 w 1705117"/>
                <a:gd name="connsiteY0" fmla="*/ 54591 h 941696"/>
                <a:gd name="connsiteX1" fmla="*/ 1052207 w 1705117"/>
                <a:gd name="connsiteY1" fmla="*/ 40944 h 941696"/>
                <a:gd name="connsiteX2" fmla="*/ 1011264 w 1705117"/>
                <a:gd name="connsiteY2" fmla="*/ 27296 h 941696"/>
                <a:gd name="connsiteX3" fmla="*/ 929377 w 1705117"/>
                <a:gd name="connsiteY3" fmla="*/ 13648 h 941696"/>
                <a:gd name="connsiteX4" fmla="*/ 861139 w 1705117"/>
                <a:gd name="connsiteY4" fmla="*/ 0 h 941696"/>
                <a:gd name="connsiteX5" fmla="*/ 629127 w 1705117"/>
                <a:gd name="connsiteY5" fmla="*/ 13648 h 941696"/>
                <a:gd name="connsiteX6" fmla="*/ 574536 w 1705117"/>
                <a:gd name="connsiteY6" fmla="*/ 40944 h 941696"/>
                <a:gd name="connsiteX7" fmla="*/ 533592 w 1705117"/>
                <a:gd name="connsiteY7" fmla="*/ 54591 h 941696"/>
                <a:gd name="connsiteX8" fmla="*/ 479001 w 1705117"/>
                <a:gd name="connsiteY8" fmla="*/ 81887 h 941696"/>
                <a:gd name="connsiteX9" fmla="*/ 410762 w 1705117"/>
                <a:gd name="connsiteY9" fmla="*/ 95535 h 941696"/>
                <a:gd name="connsiteX10" fmla="*/ 369819 w 1705117"/>
                <a:gd name="connsiteY10" fmla="*/ 122830 h 941696"/>
                <a:gd name="connsiteX11" fmla="*/ 246989 w 1705117"/>
                <a:gd name="connsiteY11" fmla="*/ 163774 h 941696"/>
                <a:gd name="connsiteX12" fmla="*/ 165103 w 1705117"/>
                <a:gd name="connsiteY12" fmla="*/ 218365 h 941696"/>
                <a:gd name="connsiteX13" fmla="*/ 124159 w 1705117"/>
                <a:gd name="connsiteY13" fmla="*/ 245660 h 941696"/>
                <a:gd name="connsiteX14" fmla="*/ 28625 w 1705117"/>
                <a:gd name="connsiteY14" fmla="*/ 341194 h 941696"/>
                <a:gd name="connsiteX15" fmla="*/ 28625 w 1705117"/>
                <a:gd name="connsiteY15" fmla="*/ 655093 h 941696"/>
                <a:gd name="connsiteX16" fmla="*/ 96864 w 1705117"/>
                <a:gd name="connsiteY16" fmla="*/ 723332 h 941696"/>
                <a:gd name="connsiteX17" fmla="*/ 260637 w 1705117"/>
                <a:gd name="connsiteY17" fmla="*/ 859809 h 941696"/>
                <a:gd name="connsiteX18" fmla="*/ 383467 w 1705117"/>
                <a:gd name="connsiteY18" fmla="*/ 900753 h 941696"/>
                <a:gd name="connsiteX19" fmla="*/ 424410 w 1705117"/>
                <a:gd name="connsiteY19" fmla="*/ 914400 h 941696"/>
                <a:gd name="connsiteX20" fmla="*/ 465354 w 1705117"/>
                <a:gd name="connsiteY20" fmla="*/ 928048 h 941696"/>
                <a:gd name="connsiteX21" fmla="*/ 519945 w 1705117"/>
                <a:gd name="connsiteY21" fmla="*/ 941696 h 941696"/>
                <a:gd name="connsiteX22" fmla="*/ 656422 w 1705117"/>
                <a:gd name="connsiteY22" fmla="*/ 928048 h 941696"/>
                <a:gd name="connsiteX23" fmla="*/ 983968 w 1705117"/>
                <a:gd name="connsiteY23" fmla="*/ 900753 h 941696"/>
                <a:gd name="connsiteX24" fmla="*/ 1120446 w 1705117"/>
                <a:gd name="connsiteY24" fmla="*/ 873457 h 941696"/>
                <a:gd name="connsiteX25" fmla="*/ 1256924 w 1705117"/>
                <a:gd name="connsiteY25" fmla="*/ 846162 h 941696"/>
                <a:gd name="connsiteX26" fmla="*/ 1297867 w 1705117"/>
                <a:gd name="connsiteY26" fmla="*/ 832514 h 941696"/>
                <a:gd name="connsiteX27" fmla="*/ 1379754 w 1705117"/>
                <a:gd name="connsiteY27" fmla="*/ 764275 h 941696"/>
                <a:gd name="connsiteX28" fmla="*/ 1461640 w 1705117"/>
                <a:gd name="connsiteY28" fmla="*/ 709684 h 941696"/>
                <a:gd name="connsiteX29" fmla="*/ 1502583 w 1705117"/>
                <a:gd name="connsiteY29" fmla="*/ 682388 h 941696"/>
                <a:gd name="connsiteX30" fmla="*/ 1543527 w 1705117"/>
                <a:gd name="connsiteY30" fmla="*/ 655093 h 941696"/>
                <a:gd name="connsiteX31" fmla="*/ 1570822 w 1705117"/>
                <a:gd name="connsiteY31" fmla="*/ 614150 h 941696"/>
                <a:gd name="connsiteX32" fmla="*/ 1666356 w 1705117"/>
                <a:gd name="connsiteY32" fmla="*/ 504968 h 941696"/>
                <a:gd name="connsiteX33" fmla="*/ 1693652 w 1705117"/>
                <a:gd name="connsiteY33" fmla="*/ 423081 h 941696"/>
                <a:gd name="connsiteX34" fmla="*/ 1652709 w 1705117"/>
                <a:gd name="connsiteY34" fmla="*/ 232012 h 941696"/>
                <a:gd name="connsiteX35" fmla="*/ 1611765 w 1705117"/>
                <a:gd name="connsiteY35" fmla="*/ 204717 h 941696"/>
                <a:gd name="connsiteX36" fmla="*/ 1557174 w 1705117"/>
                <a:gd name="connsiteY36" fmla="*/ 150126 h 941696"/>
                <a:gd name="connsiteX37" fmla="*/ 1516231 w 1705117"/>
                <a:gd name="connsiteY37" fmla="*/ 109183 h 941696"/>
                <a:gd name="connsiteX38" fmla="*/ 1434345 w 1705117"/>
                <a:gd name="connsiteY38" fmla="*/ 81887 h 941696"/>
                <a:gd name="connsiteX39" fmla="*/ 1338810 w 1705117"/>
                <a:gd name="connsiteY39" fmla="*/ 54591 h 941696"/>
                <a:gd name="connsiteX40" fmla="*/ 1256924 w 1705117"/>
                <a:gd name="connsiteY40" fmla="*/ 13648 h 941696"/>
                <a:gd name="connsiteX41" fmla="*/ 1175037 w 1705117"/>
                <a:gd name="connsiteY41" fmla="*/ 0 h 94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05117" h="941696">
                  <a:moveTo>
                    <a:pt x="1311515" y="54591"/>
                  </a:moveTo>
                  <a:cubicBezTo>
                    <a:pt x="1225079" y="50042"/>
                    <a:pt x="1138407" y="48780"/>
                    <a:pt x="1052207" y="40944"/>
                  </a:cubicBezTo>
                  <a:cubicBezTo>
                    <a:pt x="1037880" y="39642"/>
                    <a:pt x="1025307" y="30417"/>
                    <a:pt x="1011264" y="27296"/>
                  </a:cubicBezTo>
                  <a:cubicBezTo>
                    <a:pt x="984251" y="21293"/>
                    <a:pt x="956603" y="18598"/>
                    <a:pt x="929377" y="13648"/>
                  </a:cubicBezTo>
                  <a:cubicBezTo>
                    <a:pt x="906555" y="9498"/>
                    <a:pt x="883885" y="4549"/>
                    <a:pt x="861139" y="0"/>
                  </a:cubicBezTo>
                  <a:cubicBezTo>
                    <a:pt x="783802" y="4549"/>
                    <a:pt x="705819" y="2692"/>
                    <a:pt x="629127" y="13648"/>
                  </a:cubicBezTo>
                  <a:cubicBezTo>
                    <a:pt x="608987" y="16525"/>
                    <a:pt x="593236" y="32930"/>
                    <a:pt x="574536" y="40944"/>
                  </a:cubicBezTo>
                  <a:cubicBezTo>
                    <a:pt x="561313" y="46611"/>
                    <a:pt x="546815" y="48924"/>
                    <a:pt x="533592" y="54591"/>
                  </a:cubicBezTo>
                  <a:cubicBezTo>
                    <a:pt x="514892" y="62605"/>
                    <a:pt x="498302" y="75453"/>
                    <a:pt x="479001" y="81887"/>
                  </a:cubicBezTo>
                  <a:cubicBezTo>
                    <a:pt x="456995" y="89223"/>
                    <a:pt x="433508" y="90986"/>
                    <a:pt x="410762" y="95535"/>
                  </a:cubicBezTo>
                  <a:cubicBezTo>
                    <a:pt x="397114" y="104633"/>
                    <a:pt x="385177" y="117071"/>
                    <a:pt x="369819" y="122830"/>
                  </a:cubicBezTo>
                  <a:cubicBezTo>
                    <a:pt x="251218" y="167305"/>
                    <a:pt x="349001" y="102566"/>
                    <a:pt x="246989" y="163774"/>
                  </a:cubicBezTo>
                  <a:cubicBezTo>
                    <a:pt x="218859" y="180652"/>
                    <a:pt x="192398" y="200168"/>
                    <a:pt x="165103" y="218365"/>
                  </a:cubicBezTo>
                  <a:lnTo>
                    <a:pt x="124159" y="245660"/>
                  </a:lnTo>
                  <a:cubicBezTo>
                    <a:pt x="61588" y="339517"/>
                    <a:pt x="100690" y="317174"/>
                    <a:pt x="28625" y="341194"/>
                  </a:cubicBezTo>
                  <a:cubicBezTo>
                    <a:pt x="2765" y="470493"/>
                    <a:pt x="0" y="454722"/>
                    <a:pt x="28625" y="655093"/>
                  </a:cubicBezTo>
                  <a:cubicBezTo>
                    <a:pt x="34249" y="694463"/>
                    <a:pt x="73044" y="702158"/>
                    <a:pt x="96864" y="723332"/>
                  </a:cubicBezTo>
                  <a:cubicBezTo>
                    <a:pt x="142472" y="763873"/>
                    <a:pt x="197177" y="838655"/>
                    <a:pt x="260637" y="859809"/>
                  </a:cubicBezTo>
                  <a:lnTo>
                    <a:pt x="383467" y="900753"/>
                  </a:lnTo>
                  <a:lnTo>
                    <a:pt x="424410" y="914400"/>
                  </a:lnTo>
                  <a:cubicBezTo>
                    <a:pt x="438058" y="918949"/>
                    <a:pt x="451397" y="924559"/>
                    <a:pt x="465354" y="928048"/>
                  </a:cubicBezTo>
                  <a:lnTo>
                    <a:pt x="519945" y="941696"/>
                  </a:lnTo>
                  <a:lnTo>
                    <a:pt x="656422" y="928048"/>
                  </a:lnTo>
                  <a:lnTo>
                    <a:pt x="983968" y="900753"/>
                  </a:lnTo>
                  <a:cubicBezTo>
                    <a:pt x="1174488" y="868999"/>
                    <a:pt x="977915" y="903999"/>
                    <a:pt x="1120446" y="873457"/>
                  </a:cubicBezTo>
                  <a:cubicBezTo>
                    <a:pt x="1165810" y="863736"/>
                    <a:pt x="1212911" y="860833"/>
                    <a:pt x="1256924" y="846162"/>
                  </a:cubicBezTo>
                  <a:cubicBezTo>
                    <a:pt x="1270572" y="841613"/>
                    <a:pt x="1285000" y="838948"/>
                    <a:pt x="1297867" y="832514"/>
                  </a:cubicBezTo>
                  <a:cubicBezTo>
                    <a:pt x="1356386" y="803254"/>
                    <a:pt x="1325427" y="806529"/>
                    <a:pt x="1379754" y="764275"/>
                  </a:cubicBezTo>
                  <a:cubicBezTo>
                    <a:pt x="1405649" y="744135"/>
                    <a:pt x="1434345" y="727881"/>
                    <a:pt x="1461640" y="709684"/>
                  </a:cubicBezTo>
                  <a:lnTo>
                    <a:pt x="1502583" y="682388"/>
                  </a:lnTo>
                  <a:lnTo>
                    <a:pt x="1543527" y="655093"/>
                  </a:lnTo>
                  <a:cubicBezTo>
                    <a:pt x="1552625" y="641445"/>
                    <a:pt x="1559224" y="625748"/>
                    <a:pt x="1570822" y="614150"/>
                  </a:cubicBezTo>
                  <a:cubicBezTo>
                    <a:pt x="1626550" y="558422"/>
                    <a:pt x="1627688" y="620972"/>
                    <a:pt x="1666356" y="504968"/>
                  </a:cubicBezTo>
                  <a:lnTo>
                    <a:pt x="1693652" y="423081"/>
                  </a:lnTo>
                  <a:cubicBezTo>
                    <a:pt x="1686970" y="349580"/>
                    <a:pt x="1705117" y="284420"/>
                    <a:pt x="1652709" y="232012"/>
                  </a:cubicBezTo>
                  <a:cubicBezTo>
                    <a:pt x="1641111" y="220414"/>
                    <a:pt x="1625413" y="213815"/>
                    <a:pt x="1611765" y="204717"/>
                  </a:cubicBezTo>
                  <a:cubicBezTo>
                    <a:pt x="1585771" y="126731"/>
                    <a:pt x="1619564" y="191719"/>
                    <a:pt x="1557174" y="150126"/>
                  </a:cubicBezTo>
                  <a:cubicBezTo>
                    <a:pt x="1541115" y="139420"/>
                    <a:pt x="1533103" y="118556"/>
                    <a:pt x="1516231" y="109183"/>
                  </a:cubicBezTo>
                  <a:cubicBezTo>
                    <a:pt x="1491080" y="95210"/>
                    <a:pt x="1461640" y="90986"/>
                    <a:pt x="1434345" y="81887"/>
                  </a:cubicBezTo>
                  <a:cubicBezTo>
                    <a:pt x="1375610" y="62308"/>
                    <a:pt x="1407353" y="71727"/>
                    <a:pt x="1338810" y="54591"/>
                  </a:cubicBezTo>
                  <a:cubicBezTo>
                    <a:pt x="1302004" y="30054"/>
                    <a:pt x="1299301" y="23065"/>
                    <a:pt x="1256924" y="13648"/>
                  </a:cubicBezTo>
                  <a:cubicBezTo>
                    <a:pt x="1229911" y="7645"/>
                    <a:pt x="1175037" y="0"/>
                    <a:pt x="1175037" y="0"/>
                  </a:cubicBezTo>
                </a:path>
              </a:pathLst>
            </a:cu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文本框 3"/>
            <p:cNvSpPr txBox="1"/>
            <p:nvPr/>
          </p:nvSpPr>
          <p:spPr>
            <a:xfrm>
              <a:off x="7178723" y="4280678"/>
              <a:ext cx="2729553" cy="553998"/>
            </a:xfrm>
            <a:prstGeom prst="rect">
              <a:avLst/>
            </a:prstGeom>
            <a:noFill/>
          </p:spPr>
          <p:txBody>
            <a:bodyPr wrap="square" rtlCol="0" anchor="t">
              <a:spAutoFit/>
            </a:bodyPr>
            <a:lstStyle/>
            <a:p>
              <a:pPr algn="ctr">
                <a:lnSpc>
                  <a:spcPct val="150000"/>
                </a:lnSpc>
              </a:pPr>
              <a:r>
                <a:rPr lang="zh-CN" altLang="en-US" sz="2000" b="1" dirty="0">
                  <a:solidFill>
                    <a:schemeClr val="accent4">
                      <a:lumMod val="75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长期总供给曲线右移</a:t>
              </a:r>
            </a:p>
          </p:txBody>
        </p:sp>
      </p:grpSp>
      <p:grpSp>
        <p:nvGrpSpPr>
          <p:cNvPr id="35" name="组合 34"/>
          <p:cNvGrpSpPr/>
          <p:nvPr/>
        </p:nvGrpSpPr>
        <p:grpSpPr>
          <a:xfrm>
            <a:off x="6594144" y="2801969"/>
            <a:ext cx="3043451" cy="738059"/>
            <a:chOff x="6987655" y="4205414"/>
            <a:chExt cx="3043451" cy="738059"/>
          </a:xfrm>
        </p:grpSpPr>
        <p:sp>
          <p:nvSpPr>
            <p:cNvPr id="36" name="任意多边形 35"/>
            <p:cNvSpPr/>
            <p:nvPr/>
          </p:nvSpPr>
          <p:spPr>
            <a:xfrm>
              <a:off x="6987655" y="4205414"/>
              <a:ext cx="3043451" cy="738059"/>
            </a:xfrm>
            <a:custGeom>
              <a:avLst/>
              <a:gdLst>
                <a:gd name="connsiteX0" fmla="*/ 1311515 w 1705117"/>
                <a:gd name="connsiteY0" fmla="*/ 54591 h 941696"/>
                <a:gd name="connsiteX1" fmla="*/ 1052207 w 1705117"/>
                <a:gd name="connsiteY1" fmla="*/ 40944 h 941696"/>
                <a:gd name="connsiteX2" fmla="*/ 1011264 w 1705117"/>
                <a:gd name="connsiteY2" fmla="*/ 27296 h 941696"/>
                <a:gd name="connsiteX3" fmla="*/ 929377 w 1705117"/>
                <a:gd name="connsiteY3" fmla="*/ 13648 h 941696"/>
                <a:gd name="connsiteX4" fmla="*/ 861139 w 1705117"/>
                <a:gd name="connsiteY4" fmla="*/ 0 h 941696"/>
                <a:gd name="connsiteX5" fmla="*/ 629127 w 1705117"/>
                <a:gd name="connsiteY5" fmla="*/ 13648 h 941696"/>
                <a:gd name="connsiteX6" fmla="*/ 574536 w 1705117"/>
                <a:gd name="connsiteY6" fmla="*/ 40944 h 941696"/>
                <a:gd name="connsiteX7" fmla="*/ 533592 w 1705117"/>
                <a:gd name="connsiteY7" fmla="*/ 54591 h 941696"/>
                <a:gd name="connsiteX8" fmla="*/ 479001 w 1705117"/>
                <a:gd name="connsiteY8" fmla="*/ 81887 h 941696"/>
                <a:gd name="connsiteX9" fmla="*/ 410762 w 1705117"/>
                <a:gd name="connsiteY9" fmla="*/ 95535 h 941696"/>
                <a:gd name="connsiteX10" fmla="*/ 369819 w 1705117"/>
                <a:gd name="connsiteY10" fmla="*/ 122830 h 941696"/>
                <a:gd name="connsiteX11" fmla="*/ 246989 w 1705117"/>
                <a:gd name="connsiteY11" fmla="*/ 163774 h 941696"/>
                <a:gd name="connsiteX12" fmla="*/ 165103 w 1705117"/>
                <a:gd name="connsiteY12" fmla="*/ 218365 h 941696"/>
                <a:gd name="connsiteX13" fmla="*/ 124159 w 1705117"/>
                <a:gd name="connsiteY13" fmla="*/ 245660 h 941696"/>
                <a:gd name="connsiteX14" fmla="*/ 28625 w 1705117"/>
                <a:gd name="connsiteY14" fmla="*/ 341194 h 941696"/>
                <a:gd name="connsiteX15" fmla="*/ 28625 w 1705117"/>
                <a:gd name="connsiteY15" fmla="*/ 655093 h 941696"/>
                <a:gd name="connsiteX16" fmla="*/ 96864 w 1705117"/>
                <a:gd name="connsiteY16" fmla="*/ 723332 h 941696"/>
                <a:gd name="connsiteX17" fmla="*/ 260637 w 1705117"/>
                <a:gd name="connsiteY17" fmla="*/ 859809 h 941696"/>
                <a:gd name="connsiteX18" fmla="*/ 383467 w 1705117"/>
                <a:gd name="connsiteY18" fmla="*/ 900753 h 941696"/>
                <a:gd name="connsiteX19" fmla="*/ 424410 w 1705117"/>
                <a:gd name="connsiteY19" fmla="*/ 914400 h 941696"/>
                <a:gd name="connsiteX20" fmla="*/ 465354 w 1705117"/>
                <a:gd name="connsiteY20" fmla="*/ 928048 h 941696"/>
                <a:gd name="connsiteX21" fmla="*/ 519945 w 1705117"/>
                <a:gd name="connsiteY21" fmla="*/ 941696 h 941696"/>
                <a:gd name="connsiteX22" fmla="*/ 656422 w 1705117"/>
                <a:gd name="connsiteY22" fmla="*/ 928048 h 941696"/>
                <a:gd name="connsiteX23" fmla="*/ 983968 w 1705117"/>
                <a:gd name="connsiteY23" fmla="*/ 900753 h 941696"/>
                <a:gd name="connsiteX24" fmla="*/ 1120446 w 1705117"/>
                <a:gd name="connsiteY24" fmla="*/ 873457 h 941696"/>
                <a:gd name="connsiteX25" fmla="*/ 1256924 w 1705117"/>
                <a:gd name="connsiteY25" fmla="*/ 846162 h 941696"/>
                <a:gd name="connsiteX26" fmla="*/ 1297867 w 1705117"/>
                <a:gd name="connsiteY26" fmla="*/ 832514 h 941696"/>
                <a:gd name="connsiteX27" fmla="*/ 1379754 w 1705117"/>
                <a:gd name="connsiteY27" fmla="*/ 764275 h 941696"/>
                <a:gd name="connsiteX28" fmla="*/ 1461640 w 1705117"/>
                <a:gd name="connsiteY28" fmla="*/ 709684 h 941696"/>
                <a:gd name="connsiteX29" fmla="*/ 1502583 w 1705117"/>
                <a:gd name="connsiteY29" fmla="*/ 682388 h 941696"/>
                <a:gd name="connsiteX30" fmla="*/ 1543527 w 1705117"/>
                <a:gd name="connsiteY30" fmla="*/ 655093 h 941696"/>
                <a:gd name="connsiteX31" fmla="*/ 1570822 w 1705117"/>
                <a:gd name="connsiteY31" fmla="*/ 614150 h 941696"/>
                <a:gd name="connsiteX32" fmla="*/ 1666356 w 1705117"/>
                <a:gd name="connsiteY32" fmla="*/ 504968 h 941696"/>
                <a:gd name="connsiteX33" fmla="*/ 1693652 w 1705117"/>
                <a:gd name="connsiteY33" fmla="*/ 423081 h 941696"/>
                <a:gd name="connsiteX34" fmla="*/ 1652709 w 1705117"/>
                <a:gd name="connsiteY34" fmla="*/ 232012 h 941696"/>
                <a:gd name="connsiteX35" fmla="*/ 1611765 w 1705117"/>
                <a:gd name="connsiteY35" fmla="*/ 204717 h 941696"/>
                <a:gd name="connsiteX36" fmla="*/ 1557174 w 1705117"/>
                <a:gd name="connsiteY36" fmla="*/ 150126 h 941696"/>
                <a:gd name="connsiteX37" fmla="*/ 1516231 w 1705117"/>
                <a:gd name="connsiteY37" fmla="*/ 109183 h 941696"/>
                <a:gd name="connsiteX38" fmla="*/ 1434345 w 1705117"/>
                <a:gd name="connsiteY38" fmla="*/ 81887 h 941696"/>
                <a:gd name="connsiteX39" fmla="*/ 1338810 w 1705117"/>
                <a:gd name="connsiteY39" fmla="*/ 54591 h 941696"/>
                <a:gd name="connsiteX40" fmla="*/ 1256924 w 1705117"/>
                <a:gd name="connsiteY40" fmla="*/ 13648 h 941696"/>
                <a:gd name="connsiteX41" fmla="*/ 1175037 w 1705117"/>
                <a:gd name="connsiteY41" fmla="*/ 0 h 94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05117" h="941696">
                  <a:moveTo>
                    <a:pt x="1311515" y="54591"/>
                  </a:moveTo>
                  <a:cubicBezTo>
                    <a:pt x="1225079" y="50042"/>
                    <a:pt x="1138407" y="48780"/>
                    <a:pt x="1052207" y="40944"/>
                  </a:cubicBezTo>
                  <a:cubicBezTo>
                    <a:pt x="1037880" y="39642"/>
                    <a:pt x="1025307" y="30417"/>
                    <a:pt x="1011264" y="27296"/>
                  </a:cubicBezTo>
                  <a:cubicBezTo>
                    <a:pt x="984251" y="21293"/>
                    <a:pt x="956603" y="18598"/>
                    <a:pt x="929377" y="13648"/>
                  </a:cubicBezTo>
                  <a:cubicBezTo>
                    <a:pt x="906555" y="9498"/>
                    <a:pt x="883885" y="4549"/>
                    <a:pt x="861139" y="0"/>
                  </a:cubicBezTo>
                  <a:cubicBezTo>
                    <a:pt x="783802" y="4549"/>
                    <a:pt x="705819" y="2692"/>
                    <a:pt x="629127" y="13648"/>
                  </a:cubicBezTo>
                  <a:cubicBezTo>
                    <a:pt x="608987" y="16525"/>
                    <a:pt x="593236" y="32930"/>
                    <a:pt x="574536" y="40944"/>
                  </a:cubicBezTo>
                  <a:cubicBezTo>
                    <a:pt x="561313" y="46611"/>
                    <a:pt x="546815" y="48924"/>
                    <a:pt x="533592" y="54591"/>
                  </a:cubicBezTo>
                  <a:cubicBezTo>
                    <a:pt x="514892" y="62605"/>
                    <a:pt x="498302" y="75453"/>
                    <a:pt x="479001" y="81887"/>
                  </a:cubicBezTo>
                  <a:cubicBezTo>
                    <a:pt x="456995" y="89223"/>
                    <a:pt x="433508" y="90986"/>
                    <a:pt x="410762" y="95535"/>
                  </a:cubicBezTo>
                  <a:cubicBezTo>
                    <a:pt x="397114" y="104633"/>
                    <a:pt x="385177" y="117071"/>
                    <a:pt x="369819" y="122830"/>
                  </a:cubicBezTo>
                  <a:cubicBezTo>
                    <a:pt x="251218" y="167305"/>
                    <a:pt x="349001" y="102566"/>
                    <a:pt x="246989" y="163774"/>
                  </a:cubicBezTo>
                  <a:cubicBezTo>
                    <a:pt x="218859" y="180652"/>
                    <a:pt x="192398" y="200168"/>
                    <a:pt x="165103" y="218365"/>
                  </a:cubicBezTo>
                  <a:lnTo>
                    <a:pt x="124159" y="245660"/>
                  </a:lnTo>
                  <a:cubicBezTo>
                    <a:pt x="61588" y="339517"/>
                    <a:pt x="100690" y="317174"/>
                    <a:pt x="28625" y="341194"/>
                  </a:cubicBezTo>
                  <a:cubicBezTo>
                    <a:pt x="2765" y="470493"/>
                    <a:pt x="0" y="454722"/>
                    <a:pt x="28625" y="655093"/>
                  </a:cubicBezTo>
                  <a:cubicBezTo>
                    <a:pt x="34249" y="694463"/>
                    <a:pt x="73044" y="702158"/>
                    <a:pt x="96864" y="723332"/>
                  </a:cubicBezTo>
                  <a:cubicBezTo>
                    <a:pt x="142472" y="763873"/>
                    <a:pt x="197177" y="838655"/>
                    <a:pt x="260637" y="859809"/>
                  </a:cubicBezTo>
                  <a:lnTo>
                    <a:pt x="383467" y="900753"/>
                  </a:lnTo>
                  <a:lnTo>
                    <a:pt x="424410" y="914400"/>
                  </a:lnTo>
                  <a:cubicBezTo>
                    <a:pt x="438058" y="918949"/>
                    <a:pt x="451397" y="924559"/>
                    <a:pt x="465354" y="928048"/>
                  </a:cubicBezTo>
                  <a:lnTo>
                    <a:pt x="519945" y="941696"/>
                  </a:lnTo>
                  <a:lnTo>
                    <a:pt x="656422" y="928048"/>
                  </a:lnTo>
                  <a:lnTo>
                    <a:pt x="983968" y="900753"/>
                  </a:lnTo>
                  <a:cubicBezTo>
                    <a:pt x="1174488" y="868999"/>
                    <a:pt x="977915" y="903999"/>
                    <a:pt x="1120446" y="873457"/>
                  </a:cubicBezTo>
                  <a:cubicBezTo>
                    <a:pt x="1165810" y="863736"/>
                    <a:pt x="1212911" y="860833"/>
                    <a:pt x="1256924" y="846162"/>
                  </a:cubicBezTo>
                  <a:cubicBezTo>
                    <a:pt x="1270572" y="841613"/>
                    <a:pt x="1285000" y="838948"/>
                    <a:pt x="1297867" y="832514"/>
                  </a:cubicBezTo>
                  <a:cubicBezTo>
                    <a:pt x="1356386" y="803254"/>
                    <a:pt x="1325427" y="806529"/>
                    <a:pt x="1379754" y="764275"/>
                  </a:cubicBezTo>
                  <a:cubicBezTo>
                    <a:pt x="1405649" y="744135"/>
                    <a:pt x="1434345" y="727881"/>
                    <a:pt x="1461640" y="709684"/>
                  </a:cubicBezTo>
                  <a:lnTo>
                    <a:pt x="1502583" y="682388"/>
                  </a:lnTo>
                  <a:lnTo>
                    <a:pt x="1543527" y="655093"/>
                  </a:lnTo>
                  <a:cubicBezTo>
                    <a:pt x="1552625" y="641445"/>
                    <a:pt x="1559224" y="625748"/>
                    <a:pt x="1570822" y="614150"/>
                  </a:cubicBezTo>
                  <a:cubicBezTo>
                    <a:pt x="1626550" y="558422"/>
                    <a:pt x="1627688" y="620972"/>
                    <a:pt x="1666356" y="504968"/>
                  </a:cubicBezTo>
                  <a:lnTo>
                    <a:pt x="1693652" y="423081"/>
                  </a:lnTo>
                  <a:cubicBezTo>
                    <a:pt x="1686970" y="349580"/>
                    <a:pt x="1705117" y="284420"/>
                    <a:pt x="1652709" y="232012"/>
                  </a:cubicBezTo>
                  <a:cubicBezTo>
                    <a:pt x="1641111" y="220414"/>
                    <a:pt x="1625413" y="213815"/>
                    <a:pt x="1611765" y="204717"/>
                  </a:cubicBezTo>
                  <a:cubicBezTo>
                    <a:pt x="1585771" y="126731"/>
                    <a:pt x="1619564" y="191719"/>
                    <a:pt x="1557174" y="150126"/>
                  </a:cubicBezTo>
                  <a:cubicBezTo>
                    <a:pt x="1541115" y="139420"/>
                    <a:pt x="1533103" y="118556"/>
                    <a:pt x="1516231" y="109183"/>
                  </a:cubicBezTo>
                  <a:cubicBezTo>
                    <a:pt x="1491080" y="95210"/>
                    <a:pt x="1461640" y="90986"/>
                    <a:pt x="1434345" y="81887"/>
                  </a:cubicBezTo>
                  <a:cubicBezTo>
                    <a:pt x="1375610" y="62308"/>
                    <a:pt x="1407353" y="71727"/>
                    <a:pt x="1338810" y="54591"/>
                  </a:cubicBezTo>
                  <a:cubicBezTo>
                    <a:pt x="1302004" y="30054"/>
                    <a:pt x="1299301" y="23065"/>
                    <a:pt x="1256924" y="13648"/>
                  </a:cubicBezTo>
                  <a:cubicBezTo>
                    <a:pt x="1229911" y="7645"/>
                    <a:pt x="1175037" y="0"/>
                    <a:pt x="1175037" y="0"/>
                  </a:cubicBezTo>
                </a:path>
              </a:pathLst>
            </a:cu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
            <p:cNvSpPr txBox="1"/>
            <p:nvPr/>
          </p:nvSpPr>
          <p:spPr>
            <a:xfrm>
              <a:off x="7178723" y="4280678"/>
              <a:ext cx="2729553" cy="481863"/>
            </a:xfrm>
            <a:prstGeom prst="rect">
              <a:avLst/>
            </a:prstGeom>
            <a:noFill/>
          </p:spPr>
          <p:txBody>
            <a:bodyPr wrap="square" rtlCol="0" anchor="t">
              <a:spAutoFit/>
            </a:bodyPr>
            <a:lstStyle/>
            <a:p>
              <a:pPr algn="ctr">
                <a:lnSpc>
                  <a:spcPct val="150000"/>
                </a:lnSpc>
              </a:pPr>
              <a:r>
                <a:rPr lang="zh-CN" altLang="en-US" sz="2000" b="1" dirty="0">
                  <a:solidFill>
                    <a:schemeClr val="accent4">
                      <a:lumMod val="75000"/>
                    </a:schemeClr>
                  </a:solidFill>
                  <a:effectLst>
                    <a:outerShdw blurRad="38100" dist="38100" dir="2700000" algn="tl">
                      <a:srgbClr val="000000">
                        <a:alpha val="43137"/>
                      </a:srgbClr>
                    </a:outerShdw>
                  </a:effectLst>
                  <a:latin typeface="楷体" pitchFamily="49" charset="-122"/>
                  <a:ea typeface="楷体" pitchFamily="49" charset="-122"/>
                  <a:cs typeface="黑体" panose="02010609060101010101" pitchFamily="49" charset="-122"/>
                  <a:sym typeface="+mn-ea"/>
                </a:rPr>
                <a:t>总需求曲线右移</a:t>
              </a:r>
            </a:p>
          </p:txBody>
        </p:sp>
      </p:gr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975"/>
                                        </p:tgtEl>
                                        <p:attrNameLst>
                                          <p:attrName>style.visibility</p:attrName>
                                        </p:attrNameLst>
                                      </p:cBhvr>
                                      <p:to>
                                        <p:strVal val="visible"/>
                                      </p:to>
                                    </p:set>
                                    <p:animEffect transition="in" filter="fade">
                                      <p:cBhvr>
                                        <p:cTn id="12" dur="500"/>
                                        <p:tgtEl>
                                          <p:spTgt spid="295975"/>
                                        </p:tgtEl>
                                      </p:cBhvr>
                                    </p:animEffect>
                                  </p:childTnLst>
                                </p:cTn>
                              </p:par>
                              <p:par>
                                <p:cTn id="13" presetID="10" presetClass="entr" presetSubtype="0" fill="hold" nodeType="withEffect">
                                  <p:stCondLst>
                                    <p:cond delay="0"/>
                                  </p:stCondLst>
                                  <p:childTnLst>
                                    <p:set>
                                      <p:cBhvr>
                                        <p:cTn id="14" dur="1" fill="hold">
                                          <p:stCondLst>
                                            <p:cond delay="0"/>
                                          </p:stCondLst>
                                        </p:cTn>
                                        <p:tgtEl>
                                          <p:spTgt spid="295973"/>
                                        </p:tgtEl>
                                        <p:attrNameLst>
                                          <p:attrName>style.visibility</p:attrName>
                                        </p:attrNameLst>
                                      </p:cBhvr>
                                      <p:to>
                                        <p:strVal val="visible"/>
                                      </p:to>
                                    </p:set>
                                    <p:animEffect transition="in" filter="fade">
                                      <p:cBhvr>
                                        <p:cTn id="15" dur="500"/>
                                        <p:tgtEl>
                                          <p:spTgt spid="295973"/>
                                        </p:tgtEl>
                                      </p:cBhvr>
                                    </p:animEffect>
                                  </p:childTnLst>
                                </p:cTn>
                              </p:par>
                              <p:par>
                                <p:cTn id="16" presetID="10" presetClass="entr" presetSubtype="0" fill="hold" nodeType="withEffect">
                                  <p:stCondLst>
                                    <p:cond delay="0"/>
                                  </p:stCondLst>
                                  <p:childTnLst>
                                    <p:set>
                                      <p:cBhvr>
                                        <p:cTn id="17" dur="1" fill="hold">
                                          <p:stCondLst>
                                            <p:cond delay="0"/>
                                          </p:stCondLst>
                                        </p:cTn>
                                        <p:tgtEl>
                                          <p:spTgt spid="295971"/>
                                        </p:tgtEl>
                                        <p:attrNameLst>
                                          <p:attrName>style.visibility</p:attrName>
                                        </p:attrNameLst>
                                      </p:cBhvr>
                                      <p:to>
                                        <p:strVal val="visible"/>
                                      </p:to>
                                    </p:set>
                                    <p:animEffect transition="in" filter="fade">
                                      <p:cBhvr>
                                        <p:cTn id="18" dur="500"/>
                                        <p:tgtEl>
                                          <p:spTgt spid="295971"/>
                                        </p:tgtEl>
                                      </p:cBhvr>
                                    </p:animEffect>
                                  </p:childTnLst>
                                </p:cTn>
                              </p:par>
                              <p:par>
                                <p:cTn id="19" presetID="10" presetClass="entr" presetSubtype="0" fill="hold" nodeType="withEffect">
                                  <p:stCondLst>
                                    <p:cond delay="0"/>
                                  </p:stCondLst>
                                  <p:childTnLst>
                                    <p:set>
                                      <p:cBhvr>
                                        <p:cTn id="20" dur="1" fill="hold">
                                          <p:stCondLst>
                                            <p:cond delay="0"/>
                                          </p:stCondLst>
                                        </p:cTn>
                                        <p:tgtEl>
                                          <p:spTgt spid="295969"/>
                                        </p:tgtEl>
                                        <p:attrNameLst>
                                          <p:attrName>style.visibility</p:attrName>
                                        </p:attrNameLst>
                                      </p:cBhvr>
                                      <p:to>
                                        <p:strVal val="visible"/>
                                      </p:to>
                                    </p:set>
                                    <p:animEffect transition="in" filter="fade">
                                      <p:cBhvr>
                                        <p:cTn id="21" dur="500"/>
                                        <p:tgtEl>
                                          <p:spTgt spid="295969"/>
                                        </p:tgtEl>
                                      </p:cBhvr>
                                    </p:animEffect>
                                  </p:childTnLst>
                                </p:cTn>
                              </p:par>
                              <p:par>
                                <p:cTn id="22" presetID="10" presetClass="entr" presetSubtype="0" fill="hold" nodeType="withEffect">
                                  <p:stCondLst>
                                    <p:cond delay="0"/>
                                  </p:stCondLst>
                                  <p:childTnLst>
                                    <p:set>
                                      <p:cBhvr>
                                        <p:cTn id="23" dur="1" fill="hold">
                                          <p:stCondLst>
                                            <p:cond delay="0"/>
                                          </p:stCondLst>
                                        </p:cTn>
                                        <p:tgtEl>
                                          <p:spTgt spid="295976"/>
                                        </p:tgtEl>
                                        <p:attrNameLst>
                                          <p:attrName>style.visibility</p:attrName>
                                        </p:attrNameLst>
                                      </p:cBhvr>
                                      <p:to>
                                        <p:strVal val="visible"/>
                                      </p:to>
                                    </p:set>
                                    <p:animEffect transition="in" filter="fade">
                                      <p:cBhvr>
                                        <p:cTn id="24" dur="500"/>
                                        <p:tgtEl>
                                          <p:spTgt spid="295976"/>
                                        </p:tgtEl>
                                      </p:cBhvr>
                                    </p:animEffect>
                                  </p:childTnLst>
                                </p:cTn>
                              </p:par>
                              <p:par>
                                <p:cTn id="25" presetID="10" presetClass="entr" presetSubtype="0" fill="hold" nodeType="withEffect">
                                  <p:stCondLst>
                                    <p:cond delay="0"/>
                                  </p:stCondLst>
                                  <p:childTnLst>
                                    <p:set>
                                      <p:cBhvr>
                                        <p:cTn id="26" dur="1" fill="hold">
                                          <p:stCondLst>
                                            <p:cond delay="0"/>
                                          </p:stCondLst>
                                        </p:cTn>
                                        <p:tgtEl>
                                          <p:spTgt spid="295966"/>
                                        </p:tgtEl>
                                        <p:attrNameLst>
                                          <p:attrName>style.visibility</p:attrName>
                                        </p:attrNameLst>
                                      </p:cBhvr>
                                      <p:to>
                                        <p:strVal val="visible"/>
                                      </p:to>
                                    </p:set>
                                    <p:animEffect transition="in" filter="fade">
                                      <p:cBhvr>
                                        <p:cTn id="27" dur="500"/>
                                        <p:tgtEl>
                                          <p:spTgt spid="295966"/>
                                        </p:tgtEl>
                                      </p:cBhvr>
                                    </p:animEffect>
                                  </p:childTnLst>
                                </p:cTn>
                              </p:par>
                              <p:par>
                                <p:cTn id="28" presetID="10" presetClass="entr" presetSubtype="0" fill="hold" nodeType="withEffect">
                                  <p:stCondLst>
                                    <p:cond delay="0"/>
                                  </p:stCondLst>
                                  <p:childTnLst>
                                    <p:set>
                                      <p:cBhvr>
                                        <p:cTn id="29" dur="1" fill="hold">
                                          <p:stCondLst>
                                            <p:cond delay="0"/>
                                          </p:stCondLst>
                                        </p:cTn>
                                        <p:tgtEl>
                                          <p:spTgt spid="295965"/>
                                        </p:tgtEl>
                                        <p:attrNameLst>
                                          <p:attrName>style.visibility</p:attrName>
                                        </p:attrNameLst>
                                      </p:cBhvr>
                                      <p:to>
                                        <p:strVal val="visible"/>
                                      </p:to>
                                    </p:set>
                                    <p:animEffect transition="in" filter="fade">
                                      <p:cBhvr>
                                        <p:cTn id="30" dur="500"/>
                                        <p:tgtEl>
                                          <p:spTgt spid="295965"/>
                                        </p:tgtEl>
                                      </p:cBhvr>
                                    </p:animEffect>
                                  </p:childTnLst>
                                </p:cTn>
                              </p:par>
                              <p:par>
                                <p:cTn id="31" presetID="10" presetClass="entr" presetSubtype="0" fill="hold" nodeType="withEffect">
                                  <p:stCondLst>
                                    <p:cond delay="0"/>
                                  </p:stCondLst>
                                  <p:childTnLst>
                                    <p:set>
                                      <p:cBhvr>
                                        <p:cTn id="32" dur="1" fill="hold">
                                          <p:stCondLst>
                                            <p:cond delay="0"/>
                                          </p:stCondLst>
                                        </p:cTn>
                                        <p:tgtEl>
                                          <p:spTgt spid="295964"/>
                                        </p:tgtEl>
                                        <p:attrNameLst>
                                          <p:attrName>style.visibility</p:attrName>
                                        </p:attrNameLst>
                                      </p:cBhvr>
                                      <p:to>
                                        <p:strVal val="visible"/>
                                      </p:to>
                                    </p:set>
                                    <p:animEffect transition="in" filter="fade">
                                      <p:cBhvr>
                                        <p:cTn id="33" dur="500"/>
                                        <p:tgtEl>
                                          <p:spTgt spid="295964"/>
                                        </p:tgtEl>
                                      </p:cBhvr>
                                    </p:animEffect>
                                  </p:childTnLst>
                                </p:cTn>
                              </p:par>
                              <p:par>
                                <p:cTn id="34" presetID="10" presetClass="entr" presetSubtype="0" fill="hold" nodeType="withEffect">
                                  <p:stCondLst>
                                    <p:cond delay="0"/>
                                  </p:stCondLst>
                                  <p:childTnLst>
                                    <p:set>
                                      <p:cBhvr>
                                        <p:cTn id="35" dur="1" fill="hold">
                                          <p:stCondLst>
                                            <p:cond delay="0"/>
                                          </p:stCondLst>
                                        </p:cTn>
                                        <p:tgtEl>
                                          <p:spTgt spid="295963"/>
                                        </p:tgtEl>
                                        <p:attrNameLst>
                                          <p:attrName>style.visibility</p:attrName>
                                        </p:attrNameLst>
                                      </p:cBhvr>
                                      <p:to>
                                        <p:strVal val="visible"/>
                                      </p:to>
                                    </p:set>
                                    <p:animEffect transition="in" filter="fade">
                                      <p:cBhvr>
                                        <p:cTn id="36" dur="500"/>
                                        <p:tgtEl>
                                          <p:spTgt spid="29596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5962"/>
                                        </p:tgtEl>
                                        <p:attrNameLst>
                                          <p:attrName>style.visibility</p:attrName>
                                        </p:attrNameLst>
                                      </p:cBhvr>
                                      <p:to>
                                        <p:strVal val="visible"/>
                                      </p:to>
                                    </p:set>
                                    <p:animEffect transition="in" filter="fade">
                                      <p:cBhvr>
                                        <p:cTn id="39" dur="500"/>
                                        <p:tgtEl>
                                          <p:spTgt spid="29596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5961"/>
                                        </p:tgtEl>
                                        <p:attrNameLst>
                                          <p:attrName>style.visibility</p:attrName>
                                        </p:attrNameLst>
                                      </p:cBhvr>
                                      <p:to>
                                        <p:strVal val="visible"/>
                                      </p:to>
                                    </p:set>
                                    <p:animEffect transition="in" filter="fade">
                                      <p:cBhvr>
                                        <p:cTn id="42" dur="500"/>
                                        <p:tgtEl>
                                          <p:spTgt spid="29596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5960"/>
                                        </p:tgtEl>
                                        <p:attrNameLst>
                                          <p:attrName>style.visibility</p:attrName>
                                        </p:attrNameLst>
                                      </p:cBhvr>
                                      <p:to>
                                        <p:strVal val="visible"/>
                                      </p:to>
                                    </p:set>
                                    <p:animEffect transition="in" filter="fade">
                                      <p:cBhvr>
                                        <p:cTn id="45" dur="500"/>
                                        <p:tgtEl>
                                          <p:spTgt spid="29596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5959"/>
                                        </p:tgtEl>
                                        <p:attrNameLst>
                                          <p:attrName>style.visibility</p:attrName>
                                        </p:attrNameLst>
                                      </p:cBhvr>
                                      <p:to>
                                        <p:strVal val="visible"/>
                                      </p:to>
                                    </p:set>
                                    <p:animEffect transition="in" filter="fade">
                                      <p:cBhvr>
                                        <p:cTn id="48" dur="500"/>
                                        <p:tgtEl>
                                          <p:spTgt spid="29595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5958"/>
                                        </p:tgtEl>
                                        <p:attrNameLst>
                                          <p:attrName>style.visibility</p:attrName>
                                        </p:attrNameLst>
                                      </p:cBhvr>
                                      <p:to>
                                        <p:strVal val="visible"/>
                                      </p:to>
                                    </p:set>
                                    <p:animEffect transition="in" filter="fade">
                                      <p:cBhvr>
                                        <p:cTn id="51" dur="500"/>
                                        <p:tgtEl>
                                          <p:spTgt spid="2959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5957"/>
                                        </p:tgtEl>
                                        <p:attrNameLst>
                                          <p:attrName>style.visibility</p:attrName>
                                        </p:attrNameLst>
                                      </p:cBhvr>
                                      <p:to>
                                        <p:strVal val="visible"/>
                                      </p:to>
                                    </p:set>
                                    <p:animEffect transition="in" filter="fade">
                                      <p:cBhvr>
                                        <p:cTn id="54" dur="500"/>
                                        <p:tgtEl>
                                          <p:spTgt spid="2959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nodeType="withEffect">
                                  <p:stCondLst>
                                    <p:cond delay="0"/>
                                  </p:stCondLst>
                                  <p:childTnLst>
                                    <p:set>
                                      <p:cBhvr>
                                        <p:cTn id="59" dur="1" fill="hold">
                                          <p:stCondLst>
                                            <p:cond delay="0"/>
                                          </p:stCondLst>
                                        </p:cTn>
                                        <p:tgtEl>
                                          <p:spTgt spid="295967"/>
                                        </p:tgtEl>
                                        <p:attrNameLst>
                                          <p:attrName>style.visibility</p:attrName>
                                        </p:attrNameLst>
                                      </p:cBhvr>
                                      <p:to>
                                        <p:strVal val="visible"/>
                                      </p:to>
                                    </p:set>
                                    <p:animEffect transition="in" filter="fade">
                                      <p:cBhvr>
                                        <p:cTn id="60" dur="500"/>
                                        <p:tgtEl>
                                          <p:spTgt spid="295967"/>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checkerboard(across)">
                                      <p:cBhvr>
                                        <p:cTn id="65" dur="500"/>
                                        <p:tgtEl>
                                          <p:spTgt spid="31"/>
                                        </p:tgtEl>
                                      </p:cBhvr>
                                    </p:animEffect>
                                  </p:childTnLst>
                                </p:cTn>
                              </p:par>
                              <p:par>
                                <p:cTn id="66" presetID="5" presetClass="entr" presetSubtype="1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checkerboard(across)">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ppt_x"/>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5962" grpId="0" animBg="1"/>
      <p:bldP spid="295962" grpId="1" animBg="1"/>
      <p:bldP spid="295961" grpId="0" animBg="1"/>
      <p:bldP spid="295961" grpId="1" animBg="1"/>
      <p:bldP spid="295960" grpId="0" animBg="1"/>
      <p:bldP spid="295960" grpId="1" animBg="1"/>
      <p:bldP spid="295959" grpId="0" animBg="1"/>
      <p:bldP spid="295959" grpId="1" animBg="1"/>
      <p:bldP spid="295958" grpId="0" animBg="1"/>
      <p:bldP spid="295958" grpId="1" animBg="1"/>
      <p:bldP spid="295957" grpId="0" animBg="1"/>
      <p:bldP spid="295957" grpId="1" animBg="1"/>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dirty="0">
                  <a:latin typeface="黑体" panose="02010609060101010101" pitchFamily="49" charset="-122"/>
                  <a:ea typeface="黑体" panose="02010609060101010101" pitchFamily="49" charset="-122"/>
                  <a:cs typeface="黑体" panose="02010609060101010101" pitchFamily="49" charset="-122"/>
                  <a:sym typeface="+mn-ea"/>
                </a:rPr>
                <a:t>二</a:t>
              </a: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、总</a:t>
              </a:r>
              <a:r>
                <a:rPr lang="zh-CN" altLang="en-US" sz="3600" kern="0" dirty="0">
                  <a:latin typeface="黑体" panose="02010609060101010101" pitchFamily="49" charset="-122"/>
                  <a:ea typeface="黑体" panose="02010609060101010101" pitchFamily="49" charset="-122"/>
                  <a:cs typeface="黑体" panose="02010609060101010101" pitchFamily="49" charset="-122"/>
                  <a:sym typeface="+mn-ea"/>
                </a:rPr>
                <a:t>供给</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18</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005951" cy="40011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（二）总供给曲线的移动</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Rectangle 6" descr="新闻纸"/>
          <p:cNvSpPr>
            <a:spLocks noChangeArrowheads="1"/>
          </p:cNvSpPr>
          <p:nvPr/>
        </p:nvSpPr>
        <p:spPr bwMode="auto">
          <a:xfrm>
            <a:off x="553862" y="1733450"/>
            <a:ext cx="10796526" cy="872214"/>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en-US" altLang="zh-CN" b="1" dirty="0">
                <a:latin typeface="黑体" pitchFamily="49" charset="-122"/>
                <a:ea typeface="黑体" pitchFamily="49" charset="-122"/>
              </a:rPr>
              <a:t>1.</a:t>
            </a:r>
            <a:r>
              <a:rPr lang="zh-CN" altLang="en-US" b="1" dirty="0">
                <a:latin typeface="黑体" pitchFamily="49" charset="-122"/>
                <a:ea typeface="黑体" pitchFamily="49" charset="-122"/>
              </a:rPr>
              <a:t>资本存量：</a:t>
            </a:r>
            <a:r>
              <a:rPr lang="zh-CN" altLang="en-US" dirty="0">
                <a:latin typeface="黑体" pitchFamily="49" charset="-122"/>
                <a:ea typeface="黑体" pitchFamily="49" charset="-122"/>
                <a:sym typeface="Monotype Sorts" pitchFamily="2" charset="2"/>
              </a:rPr>
              <a:t>资本存量</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经济社会生产能力</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产出和就业</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总供给</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p:txBody>
      </p:sp>
      <p:pic>
        <p:nvPicPr>
          <p:cNvPr id="6" name="图片 5">
            <a:extLst>
              <a:ext uri="{FF2B5EF4-FFF2-40B4-BE49-F238E27FC236}">
                <a16:creationId xmlns:a16="http://schemas.microsoft.com/office/drawing/2014/main" id="{04FD30E1-9C10-1170-CBCB-436784F12609}"/>
              </a:ext>
            </a:extLst>
          </p:cNvPr>
          <p:cNvPicPr>
            <a:picLocks noChangeAspect="1"/>
          </p:cNvPicPr>
          <p:nvPr/>
        </p:nvPicPr>
        <p:blipFill>
          <a:blip r:embed="rId3"/>
          <a:stretch>
            <a:fillRect/>
          </a:stretch>
        </p:blipFill>
        <p:spPr>
          <a:xfrm>
            <a:off x="1287125" y="2716450"/>
            <a:ext cx="2818149" cy="3487164"/>
          </a:xfrm>
          <a:prstGeom prst="rect">
            <a:avLst/>
          </a:prstGeom>
        </p:spPr>
      </p:pic>
      <p:sp>
        <p:nvSpPr>
          <p:cNvPr id="14" name="Rectangle 6" descr="新闻纸">
            <a:extLst>
              <a:ext uri="{FF2B5EF4-FFF2-40B4-BE49-F238E27FC236}">
                <a16:creationId xmlns:a16="http://schemas.microsoft.com/office/drawing/2014/main" id="{37E7D876-B2EB-B1AA-87C5-4E36FFEBFE81}"/>
              </a:ext>
            </a:extLst>
          </p:cNvPr>
          <p:cNvSpPr>
            <a:spLocks noChangeArrowheads="1"/>
          </p:cNvSpPr>
          <p:nvPr/>
        </p:nvSpPr>
        <p:spPr bwMode="auto">
          <a:xfrm>
            <a:off x="4728352" y="2981324"/>
            <a:ext cx="6339063" cy="1971675"/>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zh-CN" altLang="en-US" b="1" dirty="0">
                <a:latin typeface="黑体" pitchFamily="49" charset="-122"/>
                <a:ea typeface="黑体" pitchFamily="49" charset="-122"/>
              </a:rPr>
              <a:t>亚洲四小龙：</a:t>
            </a:r>
            <a:endParaRPr lang="en-US" altLang="zh-CN" b="1" dirty="0">
              <a:latin typeface="黑体" pitchFamily="49" charset="-122"/>
              <a:ea typeface="黑体" pitchFamily="49" charset="-122"/>
            </a:endParaRPr>
          </a:p>
          <a:p>
            <a:pPr indent="325438">
              <a:lnSpc>
                <a:spcPct val="150000"/>
              </a:lnSpc>
              <a:buClr>
                <a:srgbClr val="FF0000"/>
              </a:buClr>
            </a:pPr>
            <a:r>
              <a:rPr lang="zh-CN" altLang="en-US" b="1" dirty="0">
                <a:latin typeface="黑体" pitchFamily="49" charset="-122"/>
                <a:ea typeface="黑体" pitchFamily="49" charset="-122"/>
              </a:rPr>
              <a:t>韩国、中国台湾、中国香港、新加坡</a:t>
            </a:r>
            <a:endParaRPr lang="en-US" altLang="zh-CN" b="1" dirty="0">
              <a:latin typeface="黑体" pitchFamily="49" charset="-122"/>
              <a:ea typeface="黑体" pitchFamily="49" charset="-122"/>
            </a:endParaRPr>
          </a:p>
          <a:p>
            <a:pPr indent="325438">
              <a:lnSpc>
                <a:spcPct val="150000"/>
              </a:lnSpc>
              <a:buClr>
                <a:srgbClr val="FF0000"/>
              </a:buClr>
            </a:pPr>
            <a:r>
              <a:rPr lang="zh-CN" altLang="en-US" b="1" dirty="0">
                <a:latin typeface="黑体" pitchFamily="49" charset="-122"/>
                <a:ea typeface="黑体" pitchFamily="49" charset="-122"/>
              </a:rPr>
              <a:t>出口导向型经济</a:t>
            </a:r>
            <a:r>
              <a:rPr lang="zh-CN" altLang="en-US" dirty="0">
                <a:latin typeface="黑体" pitchFamily="49" charset="-122"/>
                <a:ea typeface="黑体" pitchFamily="49" charset="-122"/>
                <a:sym typeface="Symbol" pitchFamily="18" charset="2"/>
              </a:rPr>
              <a:t>总需求</a:t>
            </a:r>
            <a:r>
              <a:rPr lang="zh-CN" altLang="en-US" dirty="0">
                <a:solidFill>
                  <a:srgbClr val="FF3300"/>
                </a:solidFill>
                <a:latin typeface="黑体" pitchFamily="49" charset="-122"/>
                <a:ea typeface="黑体" pitchFamily="49" charset="-122"/>
                <a:sym typeface="Symbol" pitchFamily="18" charset="2"/>
              </a:rPr>
              <a:t></a:t>
            </a:r>
            <a:endParaRPr lang="en-US" altLang="zh-CN" b="1" dirty="0">
              <a:latin typeface="黑体" pitchFamily="49" charset="-122"/>
              <a:ea typeface="黑体" pitchFamily="49" charset="-122"/>
            </a:endParaRPr>
          </a:p>
          <a:p>
            <a:pPr indent="325438">
              <a:lnSpc>
                <a:spcPct val="150000"/>
              </a:lnSpc>
              <a:buClr>
                <a:srgbClr val="FF0000"/>
              </a:buClr>
            </a:pPr>
            <a:r>
              <a:rPr lang="zh-CN" altLang="en-US" dirty="0">
                <a:solidFill>
                  <a:srgbClr val="FF3300"/>
                </a:solidFill>
                <a:latin typeface="黑体" pitchFamily="49" charset="-122"/>
                <a:ea typeface="黑体" pitchFamily="49" charset="-122"/>
                <a:sym typeface="Symbol" pitchFamily="18" charset="2"/>
              </a:rPr>
              <a:t>储蓄率</a:t>
            </a:r>
            <a:r>
              <a:rPr lang="zh-CN" altLang="en-US" b="1" dirty="0">
                <a:solidFill>
                  <a:schemeClr val="hlink"/>
                </a:solidFill>
                <a:latin typeface="黑体" pitchFamily="49" charset="-122"/>
                <a:ea typeface="黑体" pitchFamily="49" charset="-122"/>
                <a:sym typeface="Symbol" pitchFamily="18" charset="2"/>
              </a:rPr>
              <a:t>投资率</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资本存量</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总供给</a:t>
            </a:r>
            <a:r>
              <a:rPr lang="zh-CN" altLang="en-US" dirty="0">
                <a:solidFill>
                  <a:srgbClr val="FF3300"/>
                </a:solidFill>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p:txBody>
      </p:sp>
    </p:spTree>
    <p:custDataLst>
      <p:tags r:id="rId1"/>
    </p:custDataLst>
    <p:extLst>
      <p:ext uri="{BB962C8B-B14F-4D97-AF65-F5344CB8AC3E}">
        <p14:creationId xmlns:p14="http://schemas.microsoft.com/office/powerpoint/2010/main" val="78967303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80">
                                          <p:stCondLst>
                                            <p:cond delay="0"/>
                                          </p:stCondLst>
                                        </p:cTn>
                                        <p:tgtEl>
                                          <p:spTgt spid="14"/>
                                        </p:tgtEl>
                                      </p:cBhvr>
                                    </p:animEffect>
                                    <p:anim calcmode="lin" valueType="num">
                                      <p:cBhvr>
                                        <p:cTn id="1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4" dur="26">
                                          <p:stCondLst>
                                            <p:cond delay="650"/>
                                          </p:stCondLst>
                                        </p:cTn>
                                        <p:tgtEl>
                                          <p:spTgt spid="14"/>
                                        </p:tgtEl>
                                      </p:cBhvr>
                                      <p:to x="100000" y="60000"/>
                                    </p:animScale>
                                    <p:animScale>
                                      <p:cBhvr>
                                        <p:cTn id="25" dur="166" decel="50000">
                                          <p:stCondLst>
                                            <p:cond delay="676"/>
                                          </p:stCondLst>
                                        </p:cTn>
                                        <p:tgtEl>
                                          <p:spTgt spid="14"/>
                                        </p:tgtEl>
                                      </p:cBhvr>
                                      <p:to x="100000" y="100000"/>
                                    </p:animScale>
                                    <p:animScale>
                                      <p:cBhvr>
                                        <p:cTn id="26" dur="26">
                                          <p:stCondLst>
                                            <p:cond delay="1312"/>
                                          </p:stCondLst>
                                        </p:cTn>
                                        <p:tgtEl>
                                          <p:spTgt spid="14"/>
                                        </p:tgtEl>
                                      </p:cBhvr>
                                      <p:to x="100000" y="80000"/>
                                    </p:animScale>
                                    <p:animScale>
                                      <p:cBhvr>
                                        <p:cTn id="27" dur="166" decel="50000">
                                          <p:stCondLst>
                                            <p:cond delay="1338"/>
                                          </p:stCondLst>
                                        </p:cTn>
                                        <p:tgtEl>
                                          <p:spTgt spid="14"/>
                                        </p:tgtEl>
                                      </p:cBhvr>
                                      <p:to x="100000" y="100000"/>
                                    </p:animScale>
                                    <p:animScale>
                                      <p:cBhvr>
                                        <p:cTn id="28" dur="26">
                                          <p:stCondLst>
                                            <p:cond delay="1642"/>
                                          </p:stCondLst>
                                        </p:cTn>
                                        <p:tgtEl>
                                          <p:spTgt spid="14"/>
                                        </p:tgtEl>
                                      </p:cBhvr>
                                      <p:to x="100000" y="90000"/>
                                    </p:animScale>
                                    <p:animScale>
                                      <p:cBhvr>
                                        <p:cTn id="29" dur="166" decel="50000">
                                          <p:stCondLst>
                                            <p:cond delay="1668"/>
                                          </p:stCondLst>
                                        </p:cTn>
                                        <p:tgtEl>
                                          <p:spTgt spid="14"/>
                                        </p:tgtEl>
                                      </p:cBhvr>
                                      <p:to x="100000" y="100000"/>
                                    </p:animScale>
                                    <p:animScale>
                                      <p:cBhvr>
                                        <p:cTn id="30" dur="26">
                                          <p:stCondLst>
                                            <p:cond delay="1808"/>
                                          </p:stCondLst>
                                        </p:cTn>
                                        <p:tgtEl>
                                          <p:spTgt spid="14"/>
                                        </p:tgtEl>
                                      </p:cBhvr>
                                      <p:to x="100000" y="95000"/>
                                    </p:animScale>
                                    <p:animScale>
                                      <p:cBhvr>
                                        <p:cTn id="31"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dirty="0">
                  <a:latin typeface="黑体" panose="02010609060101010101" pitchFamily="49" charset="-122"/>
                  <a:ea typeface="黑体" panose="02010609060101010101" pitchFamily="49" charset="-122"/>
                  <a:cs typeface="黑体" panose="02010609060101010101" pitchFamily="49" charset="-122"/>
                  <a:sym typeface="+mn-ea"/>
                </a:rPr>
                <a:t>二</a:t>
              </a: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、总</a:t>
              </a:r>
              <a:r>
                <a:rPr lang="zh-CN" altLang="en-US" sz="3600" kern="0" dirty="0">
                  <a:latin typeface="黑体" panose="02010609060101010101" pitchFamily="49" charset="-122"/>
                  <a:ea typeface="黑体" panose="02010609060101010101" pitchFamily="49" charset="-122"/>
                  <a:cs typeface="黑体" panose="02010609060101010101" pitchFamily="49" charset="-122"/>
                  <a:sym typeface="+mn-ea"/>
                </a:rPr>
                <a:t>供给</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19</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005951" cy="40011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（二）总供给曲线的移动</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Rectangle 6" descr="新闻纸"/>
          <p:cNvSpPr>
            <a:spLocks noChangeArrowheads="1"/>
          </p:cNvSpPr>
          <p:nvPr/>
        </p:nvSpPr>
        <p:spPr bwMode="auto">
          <a:xfrm>
            <a:off x="553862" y="1733450"/>
            <a:ext cx="11530188" cy="872214"/>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en-US" altLang="zh-CN" b="1" dirty="0">
                <a:latin typeface="黑体" pitchFamily="49" charset="-122"/>
                <a:ea typeface="黑体" pitchFamily="49" charset="-122"/>
              </a:rPr>
              <a:t>2.</a:t>
            </a:r>
            <a:r>
              <a:rPr lang="zh-CN" altLang="en-US" b="1" dirty="0">
                <a:latin typeface="黑体" pitchFamily="49" charset="-122"/>
                <a:ea typeface="黑体" pitchFamily="49" charset="-122"/>
              </a:rPr>
              <a:t>人口规模：</a:t>
            </a:r>
            <a:r>
              <a:rPr lang="zh-CN" altLang="en-US" dirty="0">
                <a:latin typeface="黑体" pitchFamily="49" charset="-122"/>
                <a:ea typeface="黑体" pitchFamily="49" charset="-122"/>
                <a:sym typeface="Monotype Sorts" pitchFamily="2" charset="2"/>
              </a:rPr>
              <a:t>人口规模</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劳动力</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）社会生产能力</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产出和就业</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总供给</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p:txBody>
      </p:sp>
      <p:sp>
        <p:nvSpPr>
          <p:cNvPr id="14" name="Rectangle 6" descr="新闻纸">
            <a:extLst>
              <a:ext uri="{FF2B5EF4-FFF2-40B4-BE49-F238E27FC236}">
                <a16:creationId xmlns:a16="http://schemas.microsoft.com/office/drawing/2014/main" id="{37E7D876-B2EB-B1AA-87C5-4E36FFEBFE81}"/>
              </a:ext>
            </a:extLst>
          </p:cNvPr>
          <p:cNvSpPr>
            <a:spLocks noChangeArrowheads="1"/>
          </p:cNvSpPr>
          <p:nvPr/>
        </p:nvSpPr>
        <p:spPr bwMode="auto">
          <a:xfrm>
            <a:off x="3735390" y="3744981"/>
            <a:ext cx="4333241" cy="1357612"/>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zh-CN" altLang="en-US" dirty="0">
                <a:latin typeface="黑体" pitchFamily="49" charset="-122"/>
                <a:ea typeface="黑体" pitchFamily="49" charset="-122"/>
                <a:sym typeface="Symbol" pitchFamily="18" charset="2"/>
              </a:rPr>
              <a:t></a:t>
            </a:r>
            <a:r>
              <a:rPr lang="zh-CN" altLang="en-US" b="1" dirty="0">
                <a:latin typeface="黑体" pitchFamily="49" charset="-122"/>
                <a:ea typeface="黑体" pitchFamily="49" charset="-122"/>
              </a:rPr>
              <a:t>人口数量</a:t>
            </a:r>
            <a:r>
              <a:rPr lang="zh-CN" altLang="en-US" dirty="0">
                <a:solidFill>
                  <a:srgbClr val="0000FF"/>
                </a:solidFill>
                <a:latin typeface="黑体" pitchFamily="49" charset="-122"/>
                <a:ea typeface="黑体" pitchFamily="49" charset="-122"/>
                <a:sym typeface="Symbol" pitchFamily="18" charset="2"/>
              </a:rPr>
              <a:t> </a:t>
            </a:r>
            <a:r>
              <a:rPr lang="zh-CN" altLang="en-US" b="1" dirty="0">
                <a:solidFill>
                  <a:schemeClr val="hlink"/>
                </a:solidFill>
                <a:latin typeface="黑体" pitchFamily="49" charset="-122"/>
                <a:ea typeface="黑体" pitchFamily="49" charset="-122"/>
                <a:sym typeface="Symbol" pitchFamily="18" charset="2"/>
              </a:rPr>
              <a:t>劳动力</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总供给</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p:txBody>
      </p:sp>
      <p:pic>
        <p:nvPicPr>
          <p:cNvPr id="8" name="图片 7">
            <a:extLst>
              <a:ext uri="{FF2B5EF4-FFF2-40B4-BE49-F238E27FC236}">
                <a16:creationId xmlns:a16="http://schemas.microsoft.com/office/drawing/2014/main" id="{318F0872-8577-C31A-C91F-B3C9BDB43705}"/>
              </a:ext>
            </a:extLst>
          </p:cNvPr>
          <p:cNvPicPr>
            <a:picLocks noChangeAspect="1"/>
          </p:cNvPicPr>
          <p:nvPr/>
        </p:nvPicPr>
        <p:blipFill>
          <a:blip r:embed="rId3"/>
          <a:stretch>
            <a:fillRect/>
          </a:stretch>
        </p:blipFill>
        <p:spPr>
          <a:xfrm>
            <a:off x="426402" y="3009852"/>
            <a:ext cx="3696969" cy="2693635"/>
          </a:xfrm>
          <a:prstGeom prst="rect">
            <a:avLst/>
          </a:prstGeom>
        </p:spPr>
      </p:pic>
      <p:pic>
        <p:nvPicPr>
          <p:cNvPr id="11" name="图片 10">
            <a:extLst>
              <a:ext uri="{FF2B5EF4-FFF2-40B4-BE49-F238E27FC236}">
                <a16:creationId xmlns:a16="http://schemas.microsoft.com/office/drawing/2014/main" id="{BB90138B-6933-BCDF-178E-64934698095B}"/>
              </a:ext>
            </a:extLst>
          </p:cNvPr>
          <p:cNvPicPr>
            <a:picLocks noChangeAspect="1"/>
          </p:cNvPicPr>
          <p:nvPr/>
        </p:nvPicPr>
        <p:blipFill>
          <a:blip r:embed="rId4"/>
          <a:stretch>
            <a:fillRect/>
          </a:stretch>
        </p:blipFill>
        <p:spPr>
          <a:xfrm>
            <a:off x="7862717" y="3009851"/>
            <a:ext cx="3992733" cy="2693636"/>
          </a:xfrm>
          <a:prstGeom prst="rect">
            <a:avLst/>
          </a:prstGeom>
        </p:spPr>
      </p:pic>
    </p:spTree>
    <p:custDataLst>
      <p:tags r:id="rId1"/>
    </p:custDataLst>
    <p:extLst>
      <p:ext uri="{BB962C8B-B14F-4D97-AF65-F5344CB8AC3E}">
        <p14:creationId xmlns:p14="http://schemas.microsoft.com/office/powerpoint/2010/main" val="309327570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80">
                                          <p:stCondLst>
                                            <p:cond delay="0"/>
                                          </p:stCondLst>
                                        </p:cTn>
                                        <p:tgtEl>
                                          <p:spTgt spid="14"/>
                                        </p:tgtEl>
                                      </p:cBhvr>
                                    </p:animEffect>
                                    <p:anim calcmode="lin" valueType="num">
                                      <p:cBhvr>
                                        <p:cTn id="1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4" dur="26">
                                          <p:stCondLst>
                                            <p:cond delay="650"/>
                                          </p:stCondLst>
                                        </p:cTn>
                                        <p:tgtEl>
                                          <p:spTgt spid="14"/>
                                        </p:tgtEl>
                                      </p:cBhvr>
                                      <p:to x="100000" y="60000"/>
                                    </p:animScale>
                                    <p:animScale>
                                      <p:cBhvr>
                                        <p:cTn id="25" dur="166" decel="50000">
                                          <p:stCondLst>
                                            <p:cond delay="676"/>
                                          </p:stCondLst>
                                        </p:cTn>
                                        <p:tgtEl>
                                          <p:spTgt spid="14"/>
                                        </p:tgtEl>
                                      </p:cBhvr>
                                      <p:to x="100000" y="100000"/>
                                    </p:animScale>
                                    <p:animScale>
                                      <p:cBhvr>
                                        <p:cTn id="26" dur="26">
                                          <p:stCondLst>
                                            <p:cond delay="1312"/>
                                          </p:stCondLst>
                                        </p:cTn>
                                        <p:tgtEl>
                                          <p:spTgt spid="14"/>
                                        </p:tgtEl>
                                      </p:cBhvr>
                                      <p:to x="100000" y="80000"/>
                                    </p:animScale>
                                    <p:animScale>
                                      <p:cBhvr>
                                        <p:cTn id="27" dur="166" decel="50000">
                                          <p:stCondLst>
                                            <p:cond delay="1338"/>
                                          </p:stCondLst>
                                        </p:cTn>
                                        <p:tgtEl>
                                          <p:spTgt spid="14"/>
                                        </p:tgtEl>
                                      </p:cBhvr>
                                      <p:to x="100000" y="100000"/>
                                    </p:animScale>
                                    <p:animScale>
                                      <p:cBhvr>
                                        <p:cTn id="28" dur="26">
                                          <p:stCondLst>
                                            <p:cond delay="1642"/>
                                          </p:stCondLst>
                                        </p:cTn>
                                        <p:tgtEl>
                                          <p:spTgt spid="14"/>
                                        </p:tgtEl>
                                      </p:cBhvr>
                                      <p:to x="100000" y="90000"/>
                                    </p:animScale>
                                    <p:animScale>
                                      <p:cBhvr>
                                        <p:cTn id="29" dur="166" decel="50000">
                                          <p:stCondLst>
                                            <p:cond delay="1668"/>
                                          </p:stCondLst>
                                        </p:cTn>
                                        <p:tgtEl>
                                          <p:spTgt spid="14"/>
                                        </p:tgtEl>
                                      </p:cBhvr>
                                      <p:to x="100000" y="100000"/>
                                    </p:animScale>
                                    <p:animScale>
                                      <p:cBhvr>
                                        <p:cTn id="30" dur="26">
                                          <p:stCondLst>
                                            <p:cond delay="1808"/>
                                          </p:stCondLst>
                                        </p:cTn>
                                        <p:tgtEl>
                                          <p:spTgt spid="14"/>
                                        </p:tgtEl>
                                      </p:cBhvr>
                                      <p:to x="100000" y="95000"/>
                                    </p:animScale>
                                    <p:animScale>
                                      <p:cBhvr>
                                        <p:cTn id="31" dur="166" decel="50000">
                                          <p:stCondLst>
                                            <p:cond delay="1834"/>
                                          </p:stCondLst>
                                        </p:cTn>
                                        <p:tgtEl>
                                          <p:spTgt spid="14"/>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演示文稿1_03"/>
          <p:cNvPicPr>
            <a:picLocks noChangeAspect="1"/>
          </p:cNvPicPr>
          <p:nvPr/>
        </p:nvPicPr>
        <p:blipFill>
          <a:blip r:embed="rId3" cstate="print">
            <a:lum bright="-30000" contrast="54000"/>
          </a:blip>
          <a:stretch>
            <a:fillRect/>
          </a:stretch>
        </p:blipFill>
        <p:spPr>
          <a:xfrm>
            <a:off x="0" y="0"/>
            <a:ext cx="12192000" cy="6858000"/>
          </a:xfrm>
          <a:prstGeom prst="rect">
            <a:avLst/>
          </a:prstGeom>
          <a:solidFill>
            <a:schemeClr val="accent2"/>
          </a:solidFill>
          <a:ln>
            <a:noFill/>
          </a:ln>
        </p:spPr>
      </p:pic>
      <p:sp>
        <p:nvSpPr>
          <p:cNvPr id="3" name="文本框 2"/>
          <p:cNvSpPr txBox="1"/>
          <p:nvPr/>
        </p:nvSpPr>
        <p:spPr>
          <a:xfrm>
            <a:off x="2985770" y="2196465"/>
            <a:ext cx="1290320" cy="4256405"/>
          </a:xfrm>
          <a:prstGeom prst="rect">
            <a:avLst/>
          </a:prstGeom>
          <a:noFill/>
        </p:spPr>
        <p:txBody>
          <a:bodyPr vert="eaVert" wrap="square" rtlCol="0">
            <a:spAutoFit/>
          </a:bodyPr>
          <a:lstStyle/>
          <a:p>
            <a:pPr algn="ctr" defTabSz="914400">
              <a:buClrTx/>
              <a:buSzTx/>
              <a:buFontTx/>
            </a:pPr>
            <a:r>
              <a:rPr lang="zh-CN" altLang="en-US" sz="7200" b="1">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内容提要</a:t>
            </a:r>
          </a:p>
        </p:txBody>
      </p:sp>
      <p:cxnSp>
        <p:nvCxnSpPr>
          <p:cNvPr id="5" name="直接连接符 4"/>
          <p:cNvCxnSpPr/>
          <p:nvPr/>
        </p:nvCxnSpPr>
        <p:spPr>
          <a:xfrm flipH="1">
            <a:off x="4276090" y="2738755"/>
            <a:ext cx="5715" cy="31927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949825" y="2954020"/>
            <a:ext cx="4749800" cy="460375"/>
          </a:xfrm>
          <a:prstGeom prst="rect">
            <a:avLst/>
          </a:prstGeom>
          <a:noFill/>
        </p:spPr>
        <p:txBody>
          <a:bodyPr wrap="square" rtlCol="0">
            <a:spAutoFit/>
          </a:bodyPr>
          <a:lstStyle/>
          <a:p>
            <a:pPr algn="l">
              <a:buClrTx/>
              <a:buSzTx/>
              <a:buFontTx/>
            </a:pPr>
            <a:r>
              <a:rPr lang="zh-CN" altLang="de-DE" sz="2400" dirty="0">
                <a:latin typeface="黑体" panose="02010609060101010101" pitchFamily="49" charset="-122"/>
                <a:ea typeface="黑体" panose="02010609060101010101" pitchFamily="49" charset="-122"/>
                <a:sym typeface="+mn-ea"/>
              </a:rPr>
              <a:t>总需求函数，决定总需求的因素；</a:t>
            </a:r>
          </a:p>
        </p:txBody>
      </p:sp>
      <p:sp>
        <p:nvSpPr>
          <p:cNvPr id="7" name="文本框 6"/>
          <p:cNvSpPr txBox="1"/>
          <p:nvPr/>
        </p:nvSpPr>
        <p:spPr>
          <a:xfrm>
            <a:off x="4948555" y="4088765"/>
            <a:ext cx="5307965" cy="460375"/>
          </a:xfrm>
          <a:prstGeom prst="rect">
            <a:avLst/>
          </a:prstGeom>
          <a:noFill/>
        </p:spPr>
        <p:txBody>
          <a:bodyPr wrap="square" rtlCol="0">
            <a:spAutoFit/>
          </a:bodyPr>
          <a:lstStyle/>
          <a:p>
            <a:r>
              <a:rPr lang="zh-CN" altLang="de-DE" sz="2400" dirty="0">
                <a:latin typeface="黑体" panose="02010609060101010101" pitchFamily="49" charset="-122"/>
                <a:ea typeface="黑体" panose="02010609060101010101" pitchFamily="49" charset="-122"/>
                <a:sym typeface="+mn-ea"/>
              </a:rPr>
              <a:t>总供给函数，决定总供给的因素；</a:t>
            </a:r>
          </a:p>
        </p:txBody>
      </p:sp>
      <p:sp>
        <p:nvSpPr>
          <p:cNvPr id="8" name="文本框 7"/>
          <p:cNvSpPr txBox="1"/>
          <p:nvPr/>
        </p:nvSpPr>
        <p:spPr>
          <a:xfrm>
            <a:off x="4949825" y="5101590"/>
            <a:ext cx="5306695" cy="829945"/>
          </a:xfrm>
          <a:prstGeom prst="rect">
            <a:avLst/>
          </a:prstGeom>
          <a:noFill/>
        </p:spPr>
        <p:txBody>
          <a:bodyPr wrap="square" rtlCol="0">
            <a:spAutoFit/>
          </a:bodyPr>
          <a:lstStyle/>
          <a:p>
            <a:pPr algn="l">
              <a:buClrTx/>
              <a:buSzTx/>
              <a:buFontTx/>
            </a:pPr>
            <a:r>
              <a:rPr lang="zh-CN" altLang="de-DE" sz="2400" dirty="0">
                <a:latin typeface="黑体" panose="02010609060101010101" pitchFamily="49" charset="-122"/>
                <a:ea typeface="黑体" panose="02010609060101010101" pitchFamily="49" charset="-122"/>
                <a:sym typeface="+mn-ea"/>
              </a:rPr>
              <a:t>AD-AS模型，短期国民收入的决定和短期经济波动。</a:t>
            </a:r>
          </a:p>
        </p:txBody>
      </p:sp>
      <p:grpSp>
        <p:nvGrpSpPr>
          <p:cNvPr id="16" name="组合 15"/>
          <p:cNvGrpSpPr/>
          <p:nvPr/>
        </p:nvGrpSpPr>
        <p:grpSpPr>
          <a:xfrm>
            <a:off x="4545330" y="3017520"/>
            <a:ext cx="341630" cy="299720"/>
            <a:chOff x="8728" y="2696"/>
            <a:chExt cx="538" cy="472"/>
          </a:xfrm>
        </p:grpSpPr>
        <p:sp>
          <p:nvSpPr>
            <p:cNvPr id="14" name="椭圆 13"/>
            <p:cNvSpPr/>
            <p:nvPr/>
          </p:nvSpPr>
          <p:spPr>
            <a:xfrm>
              <a:off x="8728" y="2696"/>
              <a:ext cx="538" cy="472"/>
            </a:xfrm>
            <a:prstGeom prst="ellipse">
              <a:avLst/>
            </a:prstGeom>
            <a:solidFill>
              <a:schemeClr val="accent1">
                <a:alpha val="0"/>
              </a:schemeClr>
            </a:solidFill>
            <a:ln w="4445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椭圆 14"/>
            <p:cNvSpPr/>
            <p:nvPr/>
          </p:nvSpPr>
          <p:spPr>
            <a:xfrm>
              <a:off x="8841" y="2810"/>
              <a:ext cx="311" cy="245"/>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17" name="组合 16"/>
          <p:cNvGrpSpPr/>
          <p:nvPr/>
        </p:nvGrpSpPr>
        <p:grpSpPr>
          <a:xfrm>
            <a:off x="4545330" y="4185285"/>
            <a:ext cx="341630" cy="299720"/>
            <a:chOff x="8728" y="2696"/>
            <a:chExt cx="538" cy="472"/>
          </a:xfrm>
        </p:grpSpPr>
        <p:sp>
          <p:nvSpPr>
            <p:cNvPr id="18" name="椭圆 17"/>
            <p:cNvSpPr/>
            <p:nvPr/>
          </p:nvSpPr>
          <p:spPr>
            <a:xfrm>
              <a:off x="8728" y="2696"/>
              <a:ext cx="538" cy="472"/>
            </a:xfrm>
            <a:prstGeom prst="ellipse">
              <a:avLst/>
            </a:prstGeom>
            <a:solidFill>
              <a:schemeClr val="accent1">
                <a:alpha val="0"/>
              </a:schemeClr>
            </a:solidFill>
            <a:ln w="4445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椭圆 18"/>
            <p:cNvSpPr/>
            <p:nvPr/>
          </p:nvSpPr>
          <p:spPr>
            <a:xfrm>
              <a:off x="8841" y="2810"/>
              <a:ext cx="311" cy="245"/>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20" name="组合 19"/>
          <p:cNvGrpSpPr/>
          <p:nvPr/>
        </p:nvGrpSpPr>
        <p:grpSpPr>
          <a:xfrm>
            <a:off x="4545330" y="5149850"/>
            <a:ext cx="341630" cy="299720"/>
            <a:chOff x="8728" y="2696"/>
            <a:chExt cx="538" cy="472"/>
          </a:xfrm>
        </p:grpSpPr>
        <p:sp>
          <p:nvSpPr>
            <p:cNvPr id="21" name="椭圆 20"/>
            <p:cNvSpPr/>
            <p:nvPr/>
          </p:nvSpPr>
          <p:spPr>
            <a:xfrm>
              <a:off x="8728" y="2696"/>
              <a:ext cx="538" cy="472"/>
            </a:xfrm>
            <a:prstGeom prst="ellipse">
              <a:avLst/>
            </a:prstGeom>
            <a:solidFill>
              <a:schemeClr val="accent1">
                <a:alpha val="0"/>
              </a:schemeClr>
            </a:solidFill>
            <a:ln w="4445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2" name="椭圆 21"/>
            <p:cNvSpPr/>
            <p:nvPr/>
          </p:nvSpPr>
          <p:spPr>
            <a:xfrm>
              <a:off x="8841" y="2810"/>
              <a:ext cx="311" cy="245"/>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dirty="0">
                  <a:latin typeface="黑体" panose="02010609060101010101" pitchFamily="49" charset="-122"/>
                  <a:ea typeface="黑体" panose="02010609060101010101" pitchFamily="49" charset="-122"/>
                  <a:cs typeface="黑体" panose="02010609060101010101" pitchFamily="49" charset="-122"/>
                  <a:sym typeface="+mn-ea"/>
                </a:rPr>
                <a:t>二</a:t>
              </a: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、总</a:t>
              </a:r>
              <a:r>
                <a:rPr lang="zh-CN" altLang="en-US" sz="3600" kern="0" dirty="0">
                  <a:latin typeface="黑体" panose="02010609060101010101" pitchFamily="49" charset="-122"/>
                  <a:ea typeface="黑体" panose="02010609060101010101" pitchFamily="49" charset="-122"/>
                  <a:cs typeface="黑体" panose="02010609060101010101" pitchFamily="49" charset="-122"/>
                  <a:sym typeface="+mn-ea"/>
                </a:rPr>
                <a:t>供给</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20</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005951" cy="40011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（二）总供给曲线的移动</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Rectangle 6" descr="新闻纸"/>
          <p:cNvSpPr>
            <a:spLocks noChangeArrowheads="1"/>
          </p:cNvSpPr>
          <p:nvPr/>
        </p:nvSpPr>
        <p:spPr bwMode="auto">
          <a:xfrm>
            <a:off x="553862" y="1733450"/>
            <a:ext cx="11530188" cy="872214"/>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en-US" altLang="zh-CN" b="1" dirty="0">
                <a:latin typeface="黑体" pitchFamily="49" charset="-122"/>
                <a:ea typeface="黑体" pitchFamily="49" charset="-122"/>
              </a:rPr>
              <a:t>3.</a:t>
            </a:r>
            <a:r>
              <a:rPr lang="zh-CN" altLang="en-US" b="1" dirty="0">
                <a:latin typeface="黑体" pitchFamily="49" charset="-122"/>
                <a:ea typeface="黑体" pitchFamily="49" charset="-122"/>
              </a:rPr>
              <a:t>技术进步：</a:t>
            </a:r>
            <a:r>
              <a:rPr lang="zh-CN" altLang="en-US" dirty="0">
                <a:latin typeface="黑体" pitchFamily="49" charset="-122"/>
                <a:ea typeface="黑体" pitchFamily="49" charset="-122"/>
                <a:sym typeface="Monotype Sorts" pitchFamily="2" charset="2"/>
              </a:rPr>
              <a:t>技术水平</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经济社会生产能力</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产出和就业</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总供给</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p:txBody>
      </p:sp>
      <p:sp>
        <p:nvSpPr>
          <p:cNvPr id="14" name="Rectangle 6" descr="新闻纸">
            <a:extLst>
              <a:ext uri="{FF2B5EF4-FFF2-40B4-BE49-F238E27FC236}">
                <a16:creationId xmlns:a16="http://schemas.microsoft.com/office/drawing/2014/main" id="{37E7D876-B2EB-B1AA-87C5-4E36FFEBFE81}"/>
              </a:ext>
            </a:extLst>
          </p:cNvPr>
          <p:cNvSpPr>
            <a:spLocks noChangeArrowheads="1"/>
          </p:cNvSpPr>
          <p:nvPr/>
        </p:nvSpPr>
        <p:spPr bwMode="auto">
          <a:xfrm>
            <a:off x="4270446" y="3684090"/>
            <a:ext cx="6635679" cy="1357612"/>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zh-CN" altLang="en-US" b="1" dirty="0">
                <a:latin typeface="黑体" pitchFamily="49" charset="-122"/>
                <a:ea typeface="黑体" pitchFamily="49" charset="-122"/>
              </a:rPr>
              <a:t>教育水平</a:t>
            </a:r>
            <a:r>
              <a:rPr lang="zh-CN" altLang="en-US" dirty="0">
                <a:solidFill>
                  <a:srgbClr val="FF3300"/>
                </a:solidFill>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人的科技文化素质</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社会科技水平</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总供给</a:t>
            </a:r>
            <a:r>
              <a:rPr lang="zh-CN" altLang="en-US" dirty="0">
                <a:solidFill>
                  <a:srgbClr val="FF3300"/>
                </a:solidFill>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p:txBody>
      </p:sp>
      <p:pic>
        <p:nvPicPr>
          <p:cNvPr id="6" name="图片 5">
            <a:extLst>
              <a:ext uri="{FF2B5EF4-FFF2-40B4-BE49-F238E27FC236}">
                <a16:creationId xmlns:a16="http://schemas.microsoft.com/office/drawing/2014/main" id="{8EAF815F-7695-F81C-EA0C-5EDA5A926E67}"/>
              </a:ext>
            </a:extLst>
          </p:cNvPr>
          <p:cNvPicPr>
            <a:picLocks noChangeAspect="1"/>
          </p:cNvPicPr>
          <p:nvPr/>
        </p:nvPicPr>
        <p:blipFill>
          <a:blip r:embed="rId3"/>
          <a:stretch>
            <a:fillRect/>
          </a:stretch>
        </p:blipFill>
        <p:spPr>
          <a:xfrm>
            <a:off x="1028700" y="3193207"/>
            <a:ext cx="2990850" cy="2339378"/>
          </a:xfrm>
          <a:prstGeom prst="rect">
            <a:avLst/>
          </a:prstGeom>
        </p:spPr>
      </p:pic>
    </p:spTree>
    <p:custDataLst>
      <p:tags r:id="rId1"/>
    </p:custDataLst>
    <p:extLst>
      <p:ext uri="{BB962C8B-B14F-4D97-AF65-F5344CB8AC3E}">
        <p14:creationId xmlns:p14="http://schemas.microsoft.com/office/powerpoint/2010/main" val="34855103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80">
                                          <p:stCondLst>
                                            <p:cond delay="0"/>
                                          </p:stCondLst>
                                        </p:cTn>
                                        <p:tgtEl>
                                          <p:spTgt spid="14"/>
                                        </p:tgtEl>
                                      </p:cBhvr>
                                    </p:animEffect>
                                    <p:anim calcmode="lin" valueType="num">
                                      <p:cBhvr>
                                        <p:cTn id="1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4" dur="26">
                                          <p:stCondLst>
                                            <p:cond delay="650"/>
                                          </p:stCondLst>
                                        </p:cTn>
                                        <p:tgtEl>
                                          <p:spTgt spid="14"/>
                                        </p:tgtEl>
                                      </p:cBhvr>
                                      <p:to x="100000" y="60000"/>
                                    </p:animScale>
                                    <p:animScale>
                                      <p:cBhvr>
                                        <p:cTn id="25" dur="166" decel="50000">
                                          <p:stCondLst>
                                            <p:cond delay="676"/>
                                          </p:stCondLst>
                                        </p:cTn>
                                        <p:tgtEl>
                                          <p:spTgt spid="14"/>
                                        </p:tgtEl>
                                      </p:cBhvr>
                                      <p:to x="100000" y="100000"/>
                                    </p:animScale>
                                    <p:animScale>
                                      <p:cBhvr>
                                        <p:cTn id="26" dur="26">
                                          <p:stCondLst>
                                            <p:cond delay="1312"/>
                                          </p:stCondLst>
                                        </p:cTn>
                                        <p:tgtEl>
                                          <p:spTgt spid="14"/>
                                        </p:tgtEl>
                                      </p:cBhvr>
                                      <p:to x="100000" y="80000"/>
                                    </p:animScale>
                                    <p:animScale>
                                      <p:cBhvr>
                                        <p:cTn id="27" dur="166" decel="50000">
                                          <p:stCondLst>
                                            <p:cond delay="1338"/>
                                          </p:stCondLst>
                                        </p:cTn>
                                        <p:tgtEl>
                                          <p:spTgt spid="14"/>
                                        </p:tgtEl>
                                      </p:cBhvr>
                                      <p:to x="100000" y="100000"/>
                                    </p:animScale>
                                    <p:animScale>
                                      <p:cBhvr>
                                        <p:cTn id="28" dur="26">
                                          <p:stCondLst>
                                            <p:cond delay="1642"/>
                                          </p:stCondLst>
                                        </p:cTn>
                                        <p:tgtEl>
                                          <p:spTgt spid="14"/>
                                        </p:tgtEl>
                                      </p:cBhvr>
                                      <p:to x="100000" y="90000"/>
                                    </p:animScale>
                                    <p:animScale>
                                      <p:cBhvr>
                                        <p:cTn id="29" dur="166" decel="50000">
                                          <p:stCondLst>
                                            <p:cond delay="1668"/>
                                          </p:stCondLst>
                                        </p:cTn>
                                        <p:tgtEl>
                                          <p:spTgt spid="14"/>
                                        </p:tgtEl>
                                      </p:cBhvr>
                                      <p:to x="100000" y="100000"/>
                                    </p:animScale>
                                    <p:animScale>
                                      <p:cBhvr>
                                        <p:cTn id="30" dur="26">
                                          <p:stCondLst>
                                            <p:cond delay="1808"/>
                                          </p:stCondLst>
                                        </p:cTn>
                                        <p:tgtEl>
                                          <p:spTgt spid="14"/>
                                        </p:tgtEl>
                                      </p:cBhvr>
                                      <p:to x="100000" y="95000"/>
                                    </p:animScale>
                                    <p:animScale>
                                      <p:cBhvr>
                                        <p:cTn id="31"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dirty="0">
                  <a:latin typeface="黑体" panose="02010609060101010101" pitchFamily="49" charset="-122"/>
                  <a:ea typeface="黑体" panose="02010609060101010101" pitchFamily="49" charset="-122"/>
                  <a:cs typeface="黑体" panose="02010609060101010101" pitchFamily="49" charset="-122"/>
                  <a:sym typeface="+mn-ea"/>
                </a:rPr>
                <a:t>二</a:t>
              </a: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、总</a:t>
              </a:r>
              <a:r>
                <a:rPr lang="zh-CN" altLang="en-US" sz="3600" kern="0" dirty="0">
                  <a:latin typeface="黑体" panose="02010609060101010101" pitchFamily="49" charset="-122"/>
                  <a:ea typeface="黑体" panose="02010609060101010101" pitchFamily="49" charset="-122"/>
                  <a:cs typeface="黑体" panose="02010609060101010101" pitchFamily="49" charset="-122"/>
                  <a:sym typeface="+mn-ea"/>
                </a:rPr>
                <a:t>供给</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21</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005951" cy="40011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（二）总供给曲线的移动</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Rectangle 6" descr="新闻纸"/>
          <p:cNvSpPr>
            <a:spLocks noChangeArrowheads="1"/>
          </p:cNvSpPr>
          <p:nvPr/>
        </p:nvSpPr>
        <p:spPr bwMode="auto">
          <a:xfrm>
            <a:off x="553862" y="1733450"/>
            <a:ext cx="11530188" cy="872214"/>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en-US" altLang="zh-CN" b="1" dirty="0">
                <a:latin typeface="黑体" pitchFamily="49" charset="-122"/>
                <a:ea typeface="黑体" pitchFamily="49" charset="-122"/>
              </a:rPr>
              <a:t>4.</a:t>
            </a:r>
            <a:r>
              <a:rPr lang="zh-CN" altLang="en-US" b="1" dirty="0">
                <a:latin typeface="黑体" pitchFamily="49" charset="-122"/>
                <a:ea typeface="黑体" pitchFamily="49" charset="-122"/>
              </a:rPr>
              <a:t>经济政策：</a:t>
            </a:r>
            <a:r>
              <a:rPr lang="zh-CN" altLang="en-US" dirty="0">
                <a:latin typeface="黑体" pitchFamily="49" charset="-122"/>
                <a:ea typeface="黑体" pitchFamily="49" charset="-122"/>
                <a:sym typeface="Monotype Sorts" pitchFamily="2" charset="2"/>
              </a:rPr>
              <a:t>财政政策（货币政策）</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厂商投资</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总供给</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p:txBody>
      </p:sp>
      <p:pic>
        <p:nvPicPr>
          <p:cNvPr id="8" name="图片 7">
            <a:extLst>
              <a:ext uri="{FF2B5EF4-FFF2-40B4-BE49-F238E27FC236}">
                <a16:creationId xmlns:a16="http://schemas.microsoft.com/office/drawing/2014/main" id="{F6155F47-CBA9-8C6C-B2B9-79B8A6D4B48F}"/>
              </a:ext>
            </a:extLst>
          </p:cNvPr>
          <p:cNvPicPr>
            <a:picLocks noChangeAspect="1"/>
          </p:cNvPicPr>
          <p:nvPr/>
        </p:nvPicPr>
        <p:blipFill>
          <a:blip r:embed="rId3"/>
          <a:stretch>
            <a:fillRect/>
          </a:stretch>
        </p:blipFill>
        <p:spPr>
          <a:xfrm>
            <a:off x="2581275" y="2688054"/>
            <a:ext cx="5048250" cy="1762125"/>
          </a:xfrm>
          <a:prstGeom prst="rect">
            <a:avLst/>
          </a:prstGeom>
        </p:spPr>
      </p:pic>
      <p:pic>
        <p:nvPicPr>
          <p:cNvPr id="11" name="图片 10">
            <a:extLst>
              <a:ext uri="{FF2B5EF4-FFF2-40B4-BE49-F238E27FC236}">
                <a16:creationId xmlns:a16="http://schemas.microsoft.com/office/drawing/2014/main" id="{64A2C401-A806-66F4-4770-1247639F96ED}"/>
              </a:ext>
            </a:extLst>
          </p:cNvPr>
          <p:cNvPicPr>
            <a:picLocks noChangeAspect="1"/>
          </p:cNvPicPr>
          <p:nvPr/>
        </p:nvPicPr>
        <p:blipFill>
          <a:blip r:embed="rId4"/>
          <a:stretch>
            <a:fillRect/>
          </a:stretch>
        </p:blipFill>
        <p:spPr>
          <a:xfrm>
            <a:off x="2581276" y="4773612"/>
            <a:ext cx="5048250" cy="1666875"/>
          </a:xfrm>
          <a:prstGeom prst="rect">
            <a:avLst/>
          </a:prstGeom>
        </p:spPr>
      </p:pic>
    </p:spTree>
    <p:custDataLst>
      <p:tags r:id="rId1"/>
    </p:custDataLst>
    <p:extLst>
      <p:ext uri="{BB962C8B-B14F-4D97-AF65-F5344CB8AC3E}">
        <p14:creationId xmlns:p14="http://schemas.microsoft.com/office/powerpoint/2010/main" val="308001553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演示文稿1_04"/>
          <p:cNvPicPr>
            <a:picLocks noChangeAspect="1"/>
          </p:cNvPicPr>
          <p:nvPr/>
        </p:nvPicPr>
        <p:blipFill>
          <a:blip r:embed="rId3" cstate="print">
            <a:lum bright="-30000" contrast="54000"/>
          </a:blip>
          <a:stretch>
            <a:fillRect/>
          </a:stretch>
        </p:blipFill>
        <p:spPr>
          <a:xfrm>
            <a:off x="-37465" y="-5715"/>
            <a:ext cx="12266930" cy="6899910"/>
          </a:xfrm>
          <a:prstGeom prst="rect">
            <a:avLst/>
          </a:prstGeom>
          <a:solidFill>
            <a:schemeClr val="accent2"/>
          </a:solidFill>
          <a:ln>
            <a:noFill/>
          </a:ln>
        </p:spPr>
      </p:pic>
      <p:sp>
        <p:nvSpPr>
          <p:cNvPr id="6" name="文本框 5"/>
          <p:cNvSpPr txBox="1"/>
          <p:nvPr/>
        </p:nvSpPr>
        <p:spPr>
          <a:xfrm>
            <a:off x="0" y="2275840"/>
            <a:ext cx="5166360" cy="2214880"/>
          </a:xfrm>
          <a:prstGeom prst="rect">
            <a:avLst/>
          </a:prstGeom>
          <a:noFill/>
        </p:spPr>
        <p:txBody>
          <a:bodyPr wrap="square" rtlCol="0">
            <a:spAutoFit/>
          </a:bodyPr>
          <a:lstStyle/>
          <a:p>
            <a:pPr algn="l">
              <a:buClrTx/>
              <a:buSzTx/>
              <a:buFontTx/>
            </a:pPr>
            <a:r>
              <a:rPr lang="zh-CN" altLang="en-US"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9</a:t>
            </a:r>
            <a:r>
              <a:rPr lang="zh-CN" altLang="en-US"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3</a:t>
            </a:r>
            <a:endParaRPr lang="zh-CN" altLang="en-US"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endParaRPr>
          </a:p>
          <a:p>
            <a:pPr algn="l">
              <a:buClrTx/>
              <a:buSzTx/>
              <a:buFontTx/>
            </a:pPr>
            <a:r>
              <a:rPr lang="zh-CN" altLang="en-US" sz="28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66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AD-AS模型</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22</a:t>
            </a:fld>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三、AD-AS模型</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23</a:t>
            </a:fld>
            <a:endParaRPr lang="zh-CN" altLang="en-US">
              <a:latin typeface="黑体" panose="02010609060101010101" pitchFamily="49" charset="-122"/>
              <a:ea typeface="黑体" panose="02010609060101010101" pitchFamily="49" charset="-122"/>
            </a:endParaRPr>
          </a:p>
        </p:txBody>
      </p:sp>
      <p:sp>
        <p:nvSpPr>
          <p:cNvPr id="4" name="文本框 3"/>
          <p:cNvSpPr txBox="1"/>
          <p:nvPr/>
        </p:nvSpPr>
        <p:spPr>
          <a:xfrm>
            <a:off x="795655" y="1355725"/>
            <a:ext cx="6346635" cy="1630045"/>
          </a:xfrm>
          <a:prstGeom prst="rect">
            <a:avLst/>
          </a:prstGeom>
          <a:noFill/>
        </p:spPr>
        <p:txBody>
          <a:bodyPr wrap="square" rtlCol="0" anchor="t">
            <a:spAutoFit/>
          </a:bodyPr>
          <a:lstStyle/>
          <a:p>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一、产量和价格的决定</a:t>
            </a:r>
          </a:p>
          <a:p>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二、经济波动的解释</a:t>
            </a:r>
          </a:p>
          <a:p>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三、经济周期理论</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44034" name="Picture 2" descr="https://ss1.bdstatic.com/70cFuXSh_Q1YnxGkpoWK1HF6hhy/it/u=265361422,3416883109&amp;fm=26&amp;gp=0.jpg"/>
          <p:cNvPicPr>
            <a:picLocks noChangeAspect="1" noChangeArrowheads="1"/>
          </p:cNvPicPr>
          <p:nvPr/>
        </p:nvPicPr>
        <p:blipFill>
          <a:blip r:embed="rId3" cstate="print"/>
          <a:srcRect/>
          <a:stretch>
            <a:fillRect/>
          </a:stretch>
        </p:blipFill>
        <p:spPr bwMode="auto">
          <a:xfrm>
            <a:off x="5382667" y="1617260"/>
            <a:ext cx="4762500" cy="4762500"/>
          </a:xfrm>
          <a:prstGeom prst="rect">
            <a:avLst/>
          </a:prstGeom>
          <a:noFill/>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三、AD-AS模型</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24</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976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（一）产量和价格的决定</a:t>
            </a:r>
          </a:p>
        </p:txBody>
      </p:sp>
      <p:graphicFrame>
        <p:nvGraphicFramePr>
          <p:cNvPr id="17414" name="Object 37"/>
          <p:cNvGraphicFramePr>
            <a:graphicFrameLocks/>
          </p:cNvGraphicFramePr>
          <p:nvPr/>
        </p:nvGraphicFramePr>
        <p:xfrm>
          <a:off x="3526733" y="5267391"/>
          <a:ext cx="323215" cy="387350"/>
        </p:xfrm>
        <a:graphic>
          <a:graphicData uri="http://schemas.openxmlformats.org/presentationml/2006/ole">
            <mc:AlternateContent xmlns:mc="http://schemas.openxmlformats.org/markup-compatibility/2006">
              <mc:Choice xmlns:v="urn:schemas-microsoft-com:vml" Requires="v">
                <p:oleObj spid="_x0000_s43059" r:id="rId4" imgW="190500" imgH="228600" progId="">
                  <p:embed/>
                </p:oleObj>
              </mc:Choice>
              <mc:Fallback>
                <p:oleObj r:id="rId4" imgW="190500" imgH="228600" progId="">
                  <p:embed/>
                  <p:pic>
                    <p:nvPicPr>
                      <p:cNvPr id="0"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6733" y="5267391"/>
                        <a:ext cx="32321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5" name="Object 35"/>
          <p:cNvGraphicFramePr>
            <a:graphicFrameLocks/>
          </p:cNvGraphicFramePr>
          <p:nvPr/>
        </p:nvGraphicFramePr>
        <p:xfrm>
          <a:off x="1426788" y="5078796"/>
          <a:ext cx="328930" cy="391160"/>
        </p:xfrm>
        <a:graphic>
          <a:graphicData uri="http://schemas.openxmlformats.org/presentationml/2006/ole">
            <mc:AlternateContent xmlns:mc="http://schemas.openxmlformats.org/markup-compatibility/2006">
              <mc:Choice xmlns:v="urn:schemas-microsoft-com:vml" Requires="v">
                <p:oleObj spid="_x0000_s43060" r:id="rId6" imgW="152202" imgH="177569" progId="">
                  <p:embed/>
                </p:oleObj>
              </mc:Choice>
              <mc:Fallback>
                <p:oleObj r:id="rId6" imgW="152202" imgH="177569" progId="">
                  <p:embed/>
                  <p:pic>
                    <p:nvPicPr>
                      <p:cNvPr id="0" name="Picture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6788" y="5078796"/>
                        <a:ext cx="328930" cy="39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6" name="Object 33"/>
          <p:cNvGraphicFramePr>
            <a:graphicFrameLocks/>
          </p:cNvGraphicFramePr>
          <p:nvPr/>
        </p:nvGraphicFramePr>
        <p:xfrm>
          <a:off x="3531178" y="2981391"/>
          <a:ext cx="400685" cy="481330"/>
        </p:xfrm>
        <a:graphic>
          <a:graphicData uri="http://schemas.openxmlformats.org/presentationml/2006/ole">
            <mc:AlternateContent xmlns:mc="http://schemas.openxmlformats.org/markup-compatibility/2006">
              <mc:Choice xmlns:v="urn:schemas-microsoft-com:vml" Requires="v">
                <p:oleObj spid="_x0000_s43061" r:id="rId8" imgW="190500" imgH="228600" progId="">
                  <p:embed/>
                </p:oleObj>
              </mc:Choice>
              <mc:Fallback>
                <p:oleObj r:id="rId8" imgW="190500" imgH="228600" progId="">
                  <p:embed/>
                  <p:pic>
                    <p:nvPicPr>
                      <p:cNvPr id="0" name="Picture 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1178" y="2981391"/>
                        <a:ext cx="400685" cy="48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7" name="Object 31"/>
          <p:cNvGraphicFramePr>
            <a:graphicFrameLocks/>
          </p:cNvGraphicFramePr>
          <p:nvPr/>
        </p:nvGraphicFramePr>
        <p:xfrm>
          <a:off x="4870393" y="4307271"/>
          <a:ext cx="429895" cy="260350"/>
        </p:xfrm>
        <a:graphic>
          <a:graphicData uri="http://schemas.openxmlformats.org/presentationml/2006/ole">
            <mc:AlternateContent xmlns:mc="http://schemas.openxmlformats.org/markup-compatibility/2006">
              <mc:Choice xmlns:v="urn:schemas-microsoft-com:vml" Requires="v">
                <p:oleObj spid="_x0000_s43062" r:id="rId10" imgW="266353" imgH="164885" progId="">
                  <p:embed/>
                </p:oleObj>
              </mc:Choice>
              <mc:Fallback>
                <p:oleObj r:id="rId10" imgW="266353" imgH="164885" progId="">
                  <p:embed/>
                  <p:pic>
                    <p:nvPicPr>
                      <p:cNvPr id="0" name="Picture 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0393" y="4307271"/>
                        <a:ext cx="42989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9" name="Object 25"/>
          <p:cNvGraphicFramePr>
            <a:graphicFrameLocks/>
          </p:cNvGraphicFramePr>
          <p:nvPr/>
        </p:nvGraphicFramePr>
        <p:xfrm>
          <a:off x="1342968" y="3707196"/>
          <a:ext cx="318770" cy="449580"/>
        </p:xfrm>
        <a:graphic>
          <a:graphicData uri="http://schemas.openxmlformats.org/presentationml/2006/ole">
            <mc:AlternateContent xmlns:mc="http://schemas.openxmlformats.org/markup-compatibility/2006">
              <mc:Choice xmlns:v="urn:schemas-microsoft-com:vml" Requires="v">
                <p:oleObj spid="_x0000_s43063" r:id="rId12" imgW="165028" imgH="228501" progId="">
                  <p:embed/>
                </p:oleObj>
              </mc:Choice>
              <mc:Fallback>
                <p:oleObj r:id="rId12" imgW="165028" imgH="228501" progId="">
                  <p:embed/>
                  <p:pic>
                    <p:nvPicPr>
                      <p:cNvPr id="0" name="Picture 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42968" y="3707196"/>
                        <a:ext cx="318770"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20" name="Line 40"/>
          <p:cNvSpPr/>
          <p:nvPr/>
        </p:nvSpPr>
        <p:spPr>
          <a:xfrm>
            <a:off x="2456123" y="2840421"/>
            <a:ext cx="2844165" cy="2148205"/>
          </a:xfrm>
          <a:prstGeom prst="line">
            <a:avLst/>
          </a:prstGeom>
          <a:ln w="57150" cap="flat" cmpd="sng">
            <a:solidFill>
              <a:schemeClr val="accent1"/>
            </a:solidFill>
            <a:prstDash val="solid"/>
            <a:headEnd type="none" w="med" len="med"/>
            <a:tailEnd type="none" w="med" len="med"/>
          </a:ln>
        </p:spPr>
      </p:sp>
      <p:sp>
        <p:nvSpPr>
          <p:cNvPr id="17421" name="Line 39"/>
          <p:cNvSpPr/>
          <p:nvPr/>
        </p:nvSpPr>
        <p:spPr>
          <a:xfrm flipH="1">
            <a:off x="1841443" y="3978976"/>
            <a:ext cx="2276475" cy="635"/>
          </a:xfrm>
          <a:prstGeom prst="line">
            <a:avLst/>
          </a:prstGeom>
          <a:ln w="9525" cap="flat" cmpd="sng">
            <a:solidFill>
              <a:srgbClr val="000000"/>
            </a:solidFill>
            <a:prstDash val="dash"/>
            <a:headEnd type="none" w="med" len="med"/>
            <a:tailEnd type="none" w="med" len="med"/>
          </a:ln>
        </p:spPr>
      </p:sp>
      <p:sp>
        <p:nvSpPr>
          <p:cNvPr id="17422" name="Line 38"/>
          <p:cNvSpPr/>
          <p:nvPr/>
        </p:nvSpPr>
        <p:spPr>
          <a:xfrm>
            <a:off x="3931228" y="3978976"/>
            <a:ext cx="635" cy="1288415"/>
          </a:xfrm>
          <a:prstGeom prst="line">
            <a:avLst/>
          </a:prstGeom>
          <a:ln w="9525" cap="flat" cmpd="sng">
            <a:solidFill>
              <a:srgbClr val="000000"/>
            </a:solidFill>
            <a:prstDash val="dash"/>
            <a:headEnd type="none" w="med" len="med"/>
            <a:tailEnd type="none" w="med" len="med"/>
          </a:ln>
        </p:spPr>
      </p:sp>
      <p:sp>
        <p:nvSpPr>
          <p:cNvPr id="17423" name="Text Box 36"/>
          <p:cNvSpPr txBox="1"/>
          <p:nvPr/>
        </p:nvSpPr>
        <p:spPr>
          <a:xfrm>
            <a:off x="3312103" y="5088321"/>
            <a:ext cx="619760" cy="398780"/>
          </a:xfrm>
          <a:prstGeom prst="rect">
            <a:avLst/>
          </a:prstGeom>
          <a:solidFill>
            <a:srgbClr val="FFFFFF">
              <a:alpha val="0"/>
            </a:srgbClr>
          </a:solidFill>
          <a:ln w="9525">
            <a:noFill/>
          </a:ln>
        </p:spPr>
        <p:txBody>
          <a:bodyPr wrap="square">
            <a:spAutoFit/>
          </a:bodyPr>
          <a:lstStyle/>
          <a:p>
            <a:endParaRPr lang="zh-CN" altLang="en-US" sz="2000" dirty="0">
              <a:latin typeface="黑体" panose="02010609060101010101" pitchFamily="49" charset="-122"/>
              <a:ea typeface="黑体" panose="02010609060101010101" pitchFamily="49" charset="-122"/>
            </a:endParaRPr>
          </a:p>
        </p:txBody>
      </p:sp>
      <p:sp>
        <p:nvSpPr>
          <p:cNvPr id="17424" name="Text Box 32"/>
          <p:cNvSpPr txBox="1"/>
          <p:nvPr/>
        </p:nvSpPr>
        <p:spPr>
          <a:xfrm>
            <a:off x="3796608" y="3683066"/>
            <a:ext cx="621030" cy="398780"/>
          </a:xfrm>
          <a:prstGeom prst="rect">
            <a:avLst/>
          </a:prstGeom>
          <a:solidFill>
            <a:srgbClr val="FFFFFF">
              <a:alpha val="0"/>
            </a:srgbClr>
          </a:solidFill>
          <a:ln w="9525">
            <a:noFill/>
          </a:ln>
        </p:spPr>
        <p:txBody>
          <a:bodyPr wrap="square">
            <a:spAutoFit/>
          </a:bodyPr>
          <a:lstStyle/>
          <a:p>
            <a:endParaRPr lang="zh-CN" altLang="en-US" sz="2000" dirty="0">
              <a:latin typeface="黑体" panose="02010609060101010101" pitchFamily="49" charset="-122"/>
              <a:ea typeface="黑体" panose="02010609060101010101" pitchFamily="49" charset="-122"/>
            </a:endParaRPr>
          </a:p>
        </p:txBody>
      </p:sp>
      <p:sp>
        <p:nvSpPr>
          <p:cNvPr id="17425" name="Text Box 30"/>
          <p:cNvSpPr txBox="1"/>
          <p:nvPr/>
        </p:nvSpPr>
        <p:spPr>
          <a:xfrm>
            <a:off x="2022418" y="2278446"/>
            <a:ext cx="744855" cy="398780"/>
          </a:xfrm>
          <a:prstGeom prst="rect">
            <a:avLst/>
          </a:prstGeom>
          <a:solidFill>
            <a:srgbClr val="FFFFFF">
              <a:alpha val="0"/>
            </a:srgbClr>
          </a:solidFill>
          <a:ln w="9525">
            <a:noFill/>
          </a:ln>
        </p:spPr>
        <p:txBody>
          <a:bodyPr wrap="square">
            <a:spAutoFit/>
          </a:bodyPr>
          <a:lstStyle/>
          <a:p>
            <a:endParaRPr lang="zh-CN" altLang="en-US" sz="2000" dirty="0">
              <a:latin typeface="黑体" panose="02010609060101010101" pitchFamily="49" charset="-122"/>
              <a:ea typeface="黑体" panose="02010609060101010101" pitchFamily="49" charset="-122"/>
            </a:endParaRPr>
          </a:p>
        </p:txBody>
      </p:sp>
      <p:sp>
        <p:nvSpPr>
          <p:cNvPr id="17426" name="Line 29"/>
          <p:cNvSpPr/>
          <p:nvPr/>
        </p:nvSpPr>
        <p:spPr>
          <a:xfrm>
            <a:off x="1875733" y="5228021"/>
            <a:ext cx="4173220" cy="635"/>
          </a:xfrm>
          <a:prstGeom prst="line">
            <a:avLst/>
          </a:prstGeom>
          <a:ln w="19050" cap="flat" cmpd="sng">
            <a:solidFill>
              <a:srgbClr val="000000"/>
            </a:solidFill>
            <a:prstDash val="solid"/>
            <a:headEnd type="none" w="med" len="med"/>
            <a:tailEnd type="none" w="med" len="med"/>
          </a:ln>
        </p:spPr>
      </p:sp>
      <p:sp>
        <p:nvSpPr>
          <p:cNvPr id="17427" name="Line 28"/>
          <p:cNvSpPr/>
          <p:nvPr/>
        </p:nvSpPr>
        <p:spPr>
          <a:xfrm flipV="1">
            <a:off x="1840808" y="2079056"/>
            <a:ext cx="635" cy="3148965"/>
          </a:xfrm>
          <a:prstGeom prst="line">
            <a:avLst/>
          </a:prstGeom>
          <a:ln w="19050" cap="flat" cmpd="sng">
            <a:solidFill>
              <a:srgbClr val="000000"/>
            </a:solidFill>
            <a:prstDash val="solid"/>
            <a:headEnd type="none" w="med" len="med"/>
            <a:tailEnd type="none" w="med" len="med"/>
          </a:ln>
        </p:spPr>
      </p:sp>
      <p:sp>
        <p:nvSpPr>
          <p:cNvPr id="17428" name="Text Box 26"/>
          <p:cNvSpPr txBox="1"/>
          <p:nvPr/>
        </p:nvSpPr>
        <p:spPr>
          <a:xfrm>
            <a:off x="4963136" y="2701811"/>
            <a:ext cx="762635" cy="707886"/>
          </a:xfrm>
          <a:prstGeom prst="rect">
            <a:avLst/>
          </a:prstGeom>
          <a:solidFill>
            <a:srgbClr val="FFFFFF">
              <a:alpha val="0"/>
            </a:srgbClr>
          </a:solidFill>
          <a:ln w="9525">
            <a:noFill/>
          </a:ln>
        </p:spPr>
        <p:txBody>
          <a:bodyPr wrap="square">
            <a:spAutoFit/>
          </a:bodyPr>
          <a:lstStyle/>
          <a:p>
            <a:pPr algn="l"/>
            <a:r>
              <a:rPr lang="zh-CN" altLang="en-US" sz="2000"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SAS</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429" name="Text Box 24"/>
          <p:cNvSpPr txBox="1"/>
          <p:nvPr/>
        </p:nvSpPr>
        <p:spPr>
          <a:xfrm>
            <a:off x="1268673" y="3543366"/>
            <a:ext cx="572135" cy="398780"/>
          </a:xfrm>
          <a:prstGeom prst="rect">
            <a:avLst/>
          </a:prstGeom>
          <a:solidFill>
            <a:srgbClr val="FFFFFF">
              <a:alpha val="0"/>
            </a:srgbClr>
          </a:solidFill>
          <a:ln w="9525">
            <a:noFill/>
          </a:ln>
        </p:spPr>
        <p:txBody>
          <a:bodyPr wrap="square">
            <a:spAutoFit/>
          </a:bodyPr>
          <a:lstStyle/>
          <a:p>
            <a:endParaRPr lang="zh-CN" altLang="en-US" sz="2000" dirty="0">
              <a:latin typeface="黑体" panose="02010609060101010101" pitchFamily="49" charset="-122"/>
              <a:ea typeface="黑体" panose="02010609060101010101" pitchFamily="49" charset="-122"/>
            </a:endParaRPr>
          </a:p>
        </p:txBody>
      </p:sp>
      <p:sp>
        <p:nvSpPr>
          <p:cNvPr id="17430" name="Line 23"/>
          <p:cNvSpPr/>
          <p:nvPr/>
        </p:nvSpPr>
        <p:spPr>
          <a:xfrm flipV="1">
            <a:off x="2811439" y="2579427"/>
            <a:ext cx="2442950" cy="2511188"/>
          </a:xfrm>
          <a:prstGeom prst="line">
            <a:avLst/>
          </a:prstGeom>
          <a:ln w="57150" cap="flat" cmpd="sng">
            <a:solidFill>
              <a:schemeClr val="bg1">
                <a:lumMod val="75000"/>
              </a:schemeClr>
            </a:solidFill>
            <a:prstDash val="solid"/>
            <a:headEnd type="none" w="med" len="med"/>
            <a:tailEnd type="none" w="med" len="med"/>
          </a:ln>
        </p:spPr>
      </p:sp>
      <p:sp>
        <p:nvSpPr>
          <p:cNvPr id="17432" name="Text Box 21"/>
          <p:cNvSpPr txBox="1"/>
          <p:nvPr/>
        </p:nvSpPr>
        <p:spPr>
          <a:xfrm>
            <a:off x="4466533" y="5228021"/>
            <a:ext cx="1029970" cy="517525"/>
          </a:xfrm>
          <a:prstGeom prst="rect">
            <a:avLst/>
          </a:prstGeom>
          <a:solidFill>
            <a:srgbClr val="FFFFFF">
              <a:alpha val="0"/>
            </a:srgbClr>
          </a:solidFill>
          <a:ln w="9525">
            <a:noFill/>
          </a:ln>
        </p:spPr>
        <p:txBody>
          <a:bodyPr wrap="none" lIns="109728" tIns="54864" rIns="109728" bIns="54864"/>
          <a:lstStyle/>
          <a:p>
            <a:pPr algn="l"/>
            <a:r>
              <a:rPr lang="zh-CN" altLang="de-DE" sz="2000" dirty="0">
                <a:latin typeface="黑体" panose="02010609060101010101" pitchFamily="49" charset="-122"/>
                <a:ea typeface="黑体" panose="02010609060101010101" pitchFamily="49" charset="-122"/>
              </a:rPr>
              <a:t>总产出</a:t>
            </a:r>
          </a:p>
        </p:txBody>
      </p:sp>
      <p:sp>
        <p:nvSpPr>
          <p:cNvPr id="17437" name="Rectangle 46"/>
          <p:cNvSpPr/>
          <p:nvPr/>
        </p:nvSpPr>
        <p:spPr>
          <a:xfrm>
            <a:off x="3564255" y="1788478"/>
            <a:ext cx="76200" cy="398780"/>
          </a:xfrm>
          <a:prstGeom prst="rect">
            <a:avLst/>
          </a:prstGeom>
          <a:noFill/>
          <a:ln w="9525">
            <a:noFill/>
          </a:ln>
        </p:spPr>
        <p:txBody>
          <a:bodyPr wrap="square" anchor="ctr">
            <a:spAutoFit/>
          </a:bodyPr>
          <a:lstStyle/>
          <a:p>
            <a:endParaRPr lang="zh-CN" altLang="en-US" sz="2000" dirty="0">
              <a:latin typeface="黑体" panose="02010609060101010101" pitchFamily="49" charset="-122"/>
              <a:ea typeface="黑体" panose="02010609060101010101" pitchFamily="49" charset="-122"/>
            </a:endParaRPr>
          </a:p>
        </p:txBody>
      </p:sp>
      <p:sp>
        <p:nvSpPr>
          <p:cNvPr id="17440" name="Oval 53"/>
          <p:cNvSpPr/>
          <p:nvPr/>
        </p:nvSpPr>
        <p:spPr>
          <a:xfrm>
            <a:off x="3778193" y="3820226"/>
            <a:ext cx="306070" cy="289560"/>
          </a:xfrm>
          <a:prstGeom prst="ellipse">
            <a:avLst/>
          </a:prstGeom>
          <a:solidFill>
            <a:srgbClr val="92D050"/>
          </a:solidFill>
          <a:ln w="9525">
            <a:noFill/>
          </a:ln>
        </p:spPr>
        <p:txBody>
          <a:bodyPr wrap="none" anchor="ctr"/>
          <a:lstStyle/>
          <a:p>
            <a:endParaRPr lang="zh-CN" altLang="en-US" sz="2000" dirty="0">
              <a:latin typeface="黑体" panose="02010609060101010101" pitchFamily="49" charset="-122"/>
              <a:ea typeface="黑体" panose="02010609060101010101" pitchFamily="49" charset="-122"/>
            </a:endParaRPr>
          </a:p>
        </p:txBody>
      </p:sp>
      <p:sp>
        <p:nvSpPr>
          <p:cNvPr id="6" name="文本框 5"/>
          <p:cNvSpPr txBox="1"/>
          <p:nvPr/>
        </p:nvSpPr>
        <p:spPr>
          <a:xfrm>
            <a:off x="984828" y="2079056"/>
            <a:ext cx="938530" cy="398780"/>
          </a:xfrm>
          <a:prstGeom prst="rect">
            <a:avLst/>
          </a:prstGeom>
          <a:noFill/>
        </p:spPr>
        <p:txBody>
          <a:bodyPr wrap="square" rtlCol="0">
            <a:spAutoFit/>
          </a:bodyPr>
          <a:lstStyle/>
          <a:p>
            <a:r>
              <a:rPr lang="zh-CN" altLang="en-US" sz="2000">
                <a:latin typeface="黑体" panose="02010609060101010101" pitchFamily="49" charset="-122"/>
                <a:ea typeface="黑体" panose="02010609060101010101" pitchFamily="49" charset="-122"/>
              </a:rPr>
              <a:t>价格</a:t>
            </a:r>
          </a:p>
        </p:txBody>
      </p:sp>
      <p:sp>
        <p:nvSpPr>
          <p:cNvPr id="17439" name="Rectangle 52"/>
          <p:cNvSpPr/>
          <p:nvPr/>
        </p:nvSpPr>
        <p:spPr>
          <a:xfrm>
            <a:off x="2306898" y="5724085"/>
            <a:ext cx="2364750" cy="400110"/>
          </a:xfrm>
          <a:prstGeom prst="rect">
            <a:avLst/>
          </a:prstGeom>
          <a:noFill/>
          <a:ln w="9525">
            <a:noFill/>
          </a:ln>
        </p:spPr>
        <p:txBody>
          <a:bodyPr wrap="none" anchor="ctr">
            <a:spAutoFit/>
          </a:bodyPr>
          <a:lstStyle/>
          <a:p>
            <a:pPr algn="l"/>
            <a:r>
              <a:rPr lang="zh-CN" altLang="en-US" sz="2000" dirty="0">
                <a:latin typeface="黑体" panose="02010609060101010101" pitchFamily="49" charset="-122"/>
                <a:ea typeface="黑体" panose="02010609060101010101" pitchFamily="49" charset="-122"/>
                <a:cs typeface="黑体" panose="02010609060101010101" pitchFamily="49" charset="-122"/>
              </a:rPr>
              <a:t>短期宏观经济均衡</a:t>
            </a:r>
            <a:r>
              <a:rPr lang="zh-CN" altLang="de-DE" sz="2000" dirty="0">
                <a:latin typeface="黑体" panose="02010609060101010101" pitchFamily="49" charset="-122"/>
                <a:ea typeface="黑体" panose="02010609060101010101" pitchFamily="49" charset="-122"/>
                <a:cs typeface="黑体" panose="02010609060101010101" pitchFamily="49" charset="-122"/>
              </a:rPr>
              <a:t> </a:t>
            </a:r>
          </a:p>
        </p:txBody>
      </p:sp>
      <p:sp>
        <p:nvSpPr>
          <p:cNvPr id="49" name="Rectangle 6" descr="新闻纸">
            <a:extLst>
              <a:ext uri="{FF2B5EF4-FFF2-40B4-BE49-F238E27FC236}">
                <a16:creationId xmlns:a16="http://schemas.microsoft.com/office/drawing/2014/main" id="{1153EFA7-B090-AFB1-34FA-C5DD7709D9DD}"/>
              </a:ext>
            </a:extLst>
          </p:cNvPr>
          <p:cNvSpPr>
            <a:spLocks noChangeArrowheads="1"/>
          </p:cNvSpPr>
          <p:nvPr/>
        </p:nvSpPr>
        <p:spPr bwMode="auto">
          <a:xfrm>
            <a:off x="5852937" y="868746"/>
            <a:ext cx="6339063" cy="1971675"/>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en-US" altLang="zh-CN" b="1" dirty="0">
                <a:solidFill>
                  <a:srgbClr val="FF0000"/>
                </a:solidFill>
                <a:latin typeface="黑体" pitchFamily="49" charset="-122"/>
                <a:ea typeface="黑体" pitchFamily="49" charset="-122"/>
              </a:rPr>
              <a:t>SAS</a:t>
            </a:r>
            <a:r>
              <a:rPr lang="zh-CN" altLang="en-US" b="1" dirty="0">
                <a:solidFill>
                  <a:srgbClr val="FF0000"/>
                </a:solidFill>
                <a:latin typeface="黑体" pitchFamily="49" charset="-122"/>
                <a:ea typeface="黑体" pitchFamily="49" charset="-122"/>
              </a:rPr>
              <a:t>曲线很难发生频繁变动</a:t>
            </a:r>
            <a:r>
              <a:rPr lang="zh-CN" altLang="en-US" b="1" dirty="0">
                <a:latin typeface="黑体" pitchFamily="49" charset="-122"/>
                <a:ea typeface="黑体" pitchFamily="49" charset="-122"/>
              </a:rPr>
              <a:t>：</a:t>
            </a:r>
            <a:endParaRPr lang="en-US" altLang="zh-CN" b="1" dirty="0">
              <a:latin typeface="黑体" pitchFamily="49" charset="-122"/>
              <a:ea typeface="黑体" pitchFamily="49" charset="-122"/>
            </a:endParaRPr>
          </a:p>
          <a:p>
            <a:pPr indent="325438">
              <a:lnSpc>
                <a:spcPct val="150000"/>
              </a:lnSpc>
              <a:buClr>
                <a:srgbClr val="FF0000"/>
              </a:buClr>
            </a:pPr>
            <a:r>
              <a:rPr lang="zh-CN" altLang="en-US" b="1" dirty="0">
                <a:latin typeface="黑体" pitchFamily="49" charset="-122"/>
                <a:ea typeface="黑体" pitchFamily="49" charset="-122"/>
              </a:rPr>
              <a:t>厂房、机器很难迅速扩张</a:t>
            </a:r>
            <a:endParaRPr lang="en-US" altLang="zh-CN" b="1" dirty="0">
              <a:latin typeface="黑体" pitchFamily="49" charset="-122"/>
              <a:ea typeface="黑体" pitchFamily="49" charset="-122"/>
            </a:endParaRPr>
          </a:p>
          <a:p>
            <a:pPr indent="325438">
              <a:lnSpc>
                <a:spcPct val="150000"/>
              </a:lnSpc>
              <a:buClr>
                <a:srgbClr val="FF0000"/>
              </a:buClr>
            </a:pPr>
            <a:r>
              <a:rPr lang="zh-CN" altLang="en-US" b="1" dirty="0">
                <a:latin typeface="黑体" pitchFamily="49" charset="-122"/>
                <a:ea typeface="黑体" pitchFamily="49" charset="-122"/>
                <a:sym typeface="Monotype Sorts" pitchFamily="2" charset="2"/>
              </a:rPr>
              <a:t>产品价格</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chemeClr val="hlink"/>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rPr>
              <a:t>实际工资（</a:t>
            </a:r>
            <a:r>
              <a:rPr lang="en-US" altLang="zh-CN" dirty="0">
                <a:latin typeface="黑体" pitchFamily="49" charset="-122"/>
                <a:ea typeface="黑体" pitchFamily="49" charset="-122"/>
              </a:rPr>
              <a:t>W/P</a:t>
            </a:r>
            <a:r>
              <a:rPr lang="zh-CN" altLang="en-US" dirty="0">
                <a:latin typeface="黑体" pitchFamily="49" charset="-122"/>
                <a:ea typeface="黑体" pitchFamily="49" charset="-12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a:p>
            <a:pPr indent="325438">
              <a:lnSpc>
                <a:spcPct val="150000"/>
              </a:lnSpc>
              <a:buClr>
                <a:srgbClr val="FF0000"/>
              </a:buClr>
            </a:pP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厂商劳动力雇佣</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）总产出</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en-US" altLang="zh-CN"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就业</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           </a:t>
            </a:r>
          </a:p>
        </p:txBody>
      </p:sp>
      <p:sp>
        <p:nvSpPr>
          <p:cNvPr id="50" name="Rectangle 6" descr="新闻纸">
            <a:extLst>
              <a:ext uri="{FF2B5EF4-FFF2-40B4-BE49-F238E27FC236}">
                <a16:creationId xmlns:a16="http://schemas.microsoft.com/office/drawing/2014/main" id="{273E72B3-7114-6A4C-77C9-DC8EF02D191C}"/>
              </a:ext>
            </a:extLst>
          </p:cNvPr>
          <p:cNvSpPr>
            <a:spLocks noChangeArrowheads="1"/>
          </p:cNvSpPr>
          <p:nvPr/>
        </p:nvSpPr>
        <p:spPr bwMode="auto">
          <a:xfrm>
            <a:off x="5914968" y="3448116"/>
            <a:ext cx="6339063" cy="1971675"/>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en-US" altLang="zh-CN" b="1" dirty="0">
                <a:solidFill>
                  <a:srgbClr val="FF0000"/>
                </a:solidFill>
                <a:latin typeface="黑体" pitchFamily="49" charset="-122"/>
                <a:ea typeface="黑体" pitchFamily="49" charset="-122"/>
              </a:rPr>
              <a:t>AD</a:t>
            </a:r>
            <a:r>
              <a:rPr lang="zh-CN" altLang="en-US" b="1" dirty="0">
                <a:solidFill>
                  <a:srgbClr val="FF0000"/>
                </a:solidFill>
                <a:latin typeface="黑体" pitchFamily="49" charset="-122"/>
                <a:ea typeface="黑体" pitchFamily="49" charset="-122"/>
              </a:rPr>
              <a:t>曲线瞬息万变（常态化波动）</a:t>
            </a:r>
            <a:r>
              <a:rPr lang="zh-CN" altLang="en-US" b="1" dirty="0">
                <a:latin typeface="黑体" pitchFamily="49" charset="-122"/>
                <a:ea typeface="黑体" pitchFamily="49" charset="-122"/>
              </a:rPr>
              <a:t>：</a:t>
            </a:r>
            <a:endParaRPr lang="en-US" altLang="zh-CN" b="1" dirty="0">
              <a:latin typeface="黑体" pitchFamily="49" charset="-122"/>
              <a:ea typeface="黑体" pitchFamily="49" charset="-122"/>
            </a:endParaRPr>
          </a:p>
          <a:p>
            <a:pPr indent="325438">
              <a:lnSpc>
                <a:spcPct val="150000"/>
              </a:lnSpc>
              <a:buClr>
                <a:srgbClr val="FF0000"/>
              </a:buClr>
            </a:pPr>
            <a:r>
              <a:rPr lang="zh-CN" altLang="en-US" b="1" dirty="0">
                <a:latin typeface="黑体" pitchFamily="49" charset="-122"/>
                <a:ea typeface="黑体" pitchFamily="49" charset="-122"/>
                <a:sym typeface="Monotype Sorts" pitchFamily="2" charset="2"/>
              </a:rPr>
              <a:t>加薪</a:t>
            </a:r>
            <a:r>
              <a:rPr lang="zh-CN" altLang="en-US" dirty="0">
                <a:solidFill>
                  <a:schemeClr val="hlink"/>
                </a:solidFill>
                <a:latin typeface="黑体" pitchFamily="49" charset="-122"/>
                <a:ea typeface="黑体" pitchFamily="49" charset="-122"/>
                <a:sym typeface="Symbol" pitchFamily="18" charset="2"/>
              </a:rPr>
              <a:t>美食消费</a:t>
            </a:r>
            <a:r>
              <a:rPr lang="zh-CN" altLang="en-US" dirty="0">
                <a:solidFill>
                  <a:srgbClr val="FF3300"/>
                </a:solidFill>
                <a:latin typeface="黑体" pitchFamily="49" charset="-122"/>
                <a:ea typeface="黑体" pitchFamily="49" charset="-122"/>
                <a:sym typeface="Symbol" pitchFamily="18" charset="2"/>
              </a:rPr>
              <a:t></a:t>
            </a:r>
            <a:endParaRPr lang="en-US" altLang="zh-CN" b="1" dirty="0">
              <a:latin typeface="黑体" pitchFamily="49" charset="-122"/>
              <a:ea typeface="黑体" pitchFamily="49" charset="-122"/>
              <a:sym typeface="Monotype Sorts" pitchFamily="2" charset="2"/>
            </a:endParaRPr>
          </a:p>
          <a:p>
            <a:pPr indent="325438">
              <a:lnSpc>
                <a:spcPct val="150000"/>
              </a:lnSpc>
              <a:buClr>
                <a:srgbClr val="FF0000"/>
              </a:buClr>
            </a:pPr>
            <a:r>
              <a:rPr lang="zh-CN" altLang="en-US" b="1" dirty="0">
                <a:latin typeface="黑体" pitchFamily="49" charset="-122"/>
                <a:ea typeface="黑体" pitchFamily="49" charset="-122"/>
                <a:sym typeface="Monotype Sorts" pitchFamily="2" charset="2"/>
              </a:rPr>
              <a:t>健康观念变化</a:t>
            </a:r>
            <a:r>
              <a:rPr lang="zh-CN" altLang="en-US" dirty="0">
                <a:solidFill>
                  <a:schemeClr val="hlink"/>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rPr>
              <a:t>健身消费</a:t>
            </a:r>
            <a:r>
              <a:rPr lang="zh-CN" altLang="en-US" dirty="0">
                <a:solidFill>
                  <a:srgbClr val="FF3300"/>
                </a:solidFill>
                <a:latin typeface="黑体" pitchFamily="49" charset="-122"/>
                <a:ea typeface="黑体" pitchFamily="49" charset="-122"/>
                <a:sym typeface="Symbol" pitchFamily="18" charset="2"/>
              </a:rPr>
              <a:t></a:t>
            </a:r>
            <a:endParaRPr lang="en-US" altLang="zh-CN" dirty="0">
              <a:solidFill>
                <a:srgbClr val="FF3300"/>
              </a:solidFill>
              <a:latin typeface="黑体" pitchFamily="49" charset="-122"/>
              <a:ea typeface="黑体" pitchFamily="49" charset="-122"/>
              <a:sym typeface="Symbol" pitchFamily="18" charset="2"/>
            </a:endParaRPr>
          </a:p>
          <a:p>
            <a:pPr indent="325438">
              <a:lnSpc>
                <a:spcPct val="150000"/>
              </a:lnSpc>
              <a:buClr>
                <a:srgbClr val="FF0000"/>
              </a:buClr>
            </a:pPr>
            <a:r>
              <a:rPr lang="zh-CN" altLang="en-US" dirty="0">
                <a:latin typeface="黑体" pitchFamily="49" charset="-122"/>
                <a:ea typeface="黑体" pitchFamily="49" charset="-122"/>
                <a:sym typeface="Symbol" pitchFamily="18" charset="2"/>
              </a:rPr>
              <a:t>绑架式消费</a:t>
            </a:r>
            <a:endParaRPr lang="en-US" altLang="zh-CN" dirty="0">
              <a:latin typeface="黑体" pitchFamily="49" charset="-122"/>
              <a:ea typeface="黑体" pitchFamily="49" charset="-122"/>
              <a:sym typeface="Symbol" pitchFamily="18" charset="2"/>
            </a:endParaRPr>
          </a:p>
          <a:p>
            <a:pPr indent="325438">
              <a:lnSpc>
                <a:spcPct val="150000"/>
              </a:lnSpc>
              <a:buClr>
                <a:srgbClr val="FF0000"/>
              </a:buClr>
            </a:pPr>
            <a:r>
              <a:rPr lang="zh-CN" altLang="en-US" b="1" dirty="0">
                <a:latin typeface="黑体" pitchFamily="49" charset="-122"/>
                <a:ea typeface="黑体" pitchFamily="49" charset="-122"/>
                <a:sym typeface="Symbol" pitchFamily="18" charset="2"/>
              </a:rPr>
              <a:t>政策扶持</a:t>
            </a:r>
            <a:r>
              <a:rPr lang="zh-CN" altLang="en-US" dirty="0">
                <a:latin typeface="黑体" pitchFamily="49" charset="-122"/>
                <a:ea typeface="黑体" pitchFamily="49" charset="-122"/>
                <a:sym typeface="Symbol" pitchFamily="18" charset="2"/>
              </a:rPr>
              <a:t>厂商投资</a:t>
            </a:r>
            <a:r>
              <a:rPr lang="zh-CN" altLang="en-US" dirty="0">
                <a:solidFill>
                  <a:srgbClr val="FF3300"/>
                </a:solidFill>
                <a:latin typeface="黑体" pitchFamily="49" charset="-122"/>
                <a:ea typeface="黑体" pitchFamily="49" charset="-122"/>
                <a:sym typeface="Symbol" pitchFamily="18" charset="2"/>
              </a:rPr>
              <a:t></a:t>
            </a:r>
            <a:endParaRPr lang="zh-CN" altLang="en-US" dirty="0">
              <a:latin typeface="黑体" pitchFamily="49" charset="-122"/>
              <a:ea typeface="黑体" pitchFamily="49" charset="-122"/>
              <a:sym typeface="Symbol" pitchFamily="18" charset="2"/>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80">
                                          <p:stCondLst>
                                            <p:cond delay="0"/>
                                          </p:stCondLst>
                                        </p:cTn>
                                        <p:tgtEl>
                                          <p:spTgt spid="49"/>
                                        </p:tgtEl>
                                      </p:cBhvr>
                                    </p:animEffect>
                                    <p:anim calcmode="lin" valueType="num">
                                      <p:cBhvr>
                                        <p:cTn id="8"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3" dur="26">
                                          <p:stCondLst>
                                            <p:cond delay="650"/>
                                          </p:stCondLst>
                                        </p:cTn>
                                        <p:tgtEl>
                                          <p:spTgt spid="49"/>
                                        </p:tgtEl>
                                      </p:cBhvr>
                                      <p:to x="100000" y="60000"/>
                                    </p:animScale>
                                    <p:animScale>
                                      <p:cBhvr>
                                        <p:cTn id="14" dur="166" decel="50000">
                                          <p:stCondLst>
                                            <p:cond delay="676"/>
                                          </p:stCondLst>
                                        </p:cTn>
                                        <p:tgtEl>
                                          <p:spTgt spid="49"/>
                                        </p:tgtEl>
                                      </p:cBhvr>
                                      <p:to x="100000" y="100000"/>
                                    </p:animScale>
                                    <p:animScale>
                                      <p:cBhvr>
                                        <p:cTn id="15" dur="26">
                                          <p:stCondLst>
                                            <p:cond delay="1312"/>
                                          </p:stCondLst>
                                        </p:cTn>
                                        <p:tgtEl>
                                          <p:spTgt spid="49"/>
                                        </p:tgtEl>
                                      </p:cBhvr>
                                      <p:to x="100000" y="80000"/>
                                    </p:animScale>
                                    <p:animScale>
                                      <p:cBhvr>
                                        <p:cTn id="16" dur="166" decel="50000">
                                          <p:stCondLst>
                                            <p:cond delay="1338"/>
                                          </p:stCondLst>
                                        </p:cTn>
                                        <p:tgtEl>
                                          <p:spTgt spid="49"/>
                                        </p:tgtEl>
                                      </p:cBhvr>
                                      <p:to x="100000" y="100000"/>
                                    </p:animScale>
                                    <p:animScale>
                                      <p:cBhvr>
                                        <p:cTn id="17" dur="26">
                                          <p:stCondLst>
                                            <p:cond delay="1642"/>
                                          </p:stCondLst>
                                        </p:cTn>
                                        <p:tgtEl>
                                          <p:spTgt spid="49"/>
                                        </p:tgtEl>
                                      </p:cBhvr>
                                      <p:to x="100000" y="90000"/>
                                    </p:animScale>
                                    <p:animScale>
                                      <p:cBhvr>
                                        <p:cTn id="18" dur="166" decel="50000">
                                          <p:stCondLst>
                                            <p:cond delay="1668"/>
                                          </p:stCondLst>
                                        </p:cTn>
                                        <p:tgtEl>
                                          <p:spTgt spid="49"/>
                                        </p:tgtEl>
                                      </p:cBhvr>
                                      <p:to x="100000" y="100000"/>
                                    </p:animScale>
                                    <p:animScale>
                                      <p:cBhvr>
                                        <p:cTn id="19" dur="26">
                                          <p:stCondLst>
                                            <p:cond delay="1808"/>
                                          </p:stCondLst>
                                        </p:cTn>
                                        <p:tgtEl>
                                          <p:spTgt spid="49"/>
                                        </p:tgtEl>
                                      </p:cBhvr>
                                      <p:to x="100000" y="95000"/>
                                    </p:animScale>
                                    <p:animScale>
                                      <p:cBhvr>
                                        <p:cTn id="20" dur="166" decel="50000">
                                          <p:stCondLst>
                                            <p:cond delay="1834"/>
                                          </p:stCondLst>
                                        </p:cTn>
                                        <p:tgtEl>
                                          <p:spTgt spid="4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80">
                                          <p:stCondLst>
                                            <p:cond delay="0"/>
                                          </p:stCondLst>
                                        </p:cTn>
                                        <p:tgtEl>
                                          <p:spTgt spid="50"/>
                                        </p:tgtEl>
                                      </p:cBhvr>
                                    </p:animEffect>
                                    <p:anim calcmode="lin" valueType="num">
                                      <p:cBhvr>
                                        <p:cTn id="26"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31" dur="26">
                                          <p:stCondLst>
                                            <p:cond delay="650"/>
                                          </p:stCondLst>
                                        </p:cTn>
                                        <p:tgtEl>
                                          <p:spTgt spid="50"/>
                                        </p:tgtEl>
                                      </p:cBhvr>
                                      <p:to x="100000" y="60000"/>
                                    </p:animScale>
                                    <p:animScale>
                                      <p:cBhvr>
                                        <p:cTn id="32" dur="166" decel="50000">
                                          <p:stCondLst>
                                            <p:cond delay="676"/>
                                          </p:stCondLst>
                                        </p:cTn>
                                        <p:tgtEl>
                                          <p:spTgt spid="50"/>
                                        </p:tgtEl>
                                      </p:cBhvr>
                                      <p:to x="100000" y="100000"/>
                                    </p:animScale>
                                    <p:animScale>
                                      <p:cBhvr>
                                        <p:cTn id="33" dur="26">
                                          <p:stCondLst>
                                            <p:cond delay="1312"/>
                                          </p:stCondLst>
                                        </p:cTn>
                                        <p:tgtEl>
                                          <p:spTgt spid="50"/>
                                        </p:tgtEl>
                                      </p:cBhvr>
                                      <p:to x="100000" y="80000"/>
                                    </p:animScale>
                                    <p:animScale>
                                      <p:cBhvr>
                                        <p:cTn id="34" dur="166" decel="50000">
                                          <p:stCondLst>
                                            <p:cond delay="1338"/>
                                          </p:stCondLst>
                                        </p:cTn>
                                        <p:tgtEl>
                                          <p:spTgt spid="50"/>
                                        </p:tgtEl>
                                      </p:cBhvr>
                                      <p:to x="100000" y="100000"/>
                                    </p:animScale>
                                    <p:animScale>
                                      <p:cBhvr>
                                        <p:cTn id="35" dur="26">
                                          <p:stCondLst>
                                            <p:cond delay="1642"/>
                                          </p:stCondLst>
                                        </p:cTn>
                                        <p:tgtEl>
                                          <p:spTgt spid="50"/>
                                        </p:tgtEl>
                                      </p:cBhvr>
                                      <p:to x="100000" y="90000"/>
                                    </p:animScale>
                                    <p:animScale>
                                      <p:cBhvr>
                                        <p:cTn id="36" dur="166" decel="50000">
                                          <p:stCondLst>
                                            <p:cond delay="1668"/>
                                          </p:stCondLst>
                                        </p:cTn>
                                        <p:tgtEl>
                                          <p:spTgt spid="50"/>
                                        </p:tgtEl>
                                      </p:cBhvr>
                                      <p:to x="100000" y="100000"/>
                                    </p:animScale>
                                    <p:animScale>
                                      <p:cBhvr>
                                        <p:cTn id="37" dur="26">
                                          <p:stCondLst>
                                            <p:cond delay="1808"/>
                                          </p:stCondLst>
                                        </p:cTn>
                                        <p:tgtEl>
                                          <p:spTgt spid="50"/>
                                        </p:tgtEl>
                                      </p:cBhvr>
                                      <p:to x="100000" y="95000"/>
                                    </p:animScale>
                                    <p:animScale>
                                      <p:cBhvr>
                                        <p:cTn id="38" dur="166" decel="50000">
                                          <p:stCondLst>
                                            <p:cond delay="1834"/>
                                          </p:stCondLst>
                                        </p:cTn>
                                        <p:tgtEl>
                                          <p:spTgt spid="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三、AD-AS模型</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25</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976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（一）产量和价格的决定</a:t>
            </a:r>
          </a:p>
        </p:txBody>
      </p:sp>
      <p:graphicFrame>
        <p:nvGraphicFramePr>
          <p:cNvPr id="32" name="Object 55"/>
          <p:cNvGraphicFramePr>
            <a:graphicFrameLocks/>
          </p:cNvGraphicFramePr>
          <p:nvPr>
            <p:extLst>
              <p:ext uri="{D42A27DB-BD31-4B8C-83A1-F6EECF244321}">
                <p14:modId xmlns:p14="http://schemas.microsoft.com/office/powerpoint/2010/main" val="2828921551"/>
              </p:ext>
            </p:extLst>
          </p:nvPr>
        </p:nvGraphicFramePr>
        <p:xfrm>
          <a:off x="2370749" y="5220089"/>
          <a:ext cx="446405" cy="504190"/>
        </p:xfrm>
        <a:graphic>
          <a:graphicData uri="http://schemas.openxmlformats.org/presentationml/2006/ole">
            <mc:AlternateContent xmlns:mc="http://schemas.openxmlformats.org/markup-compatibility/2006">
              <mc:Choice xmlns:v="urn:schemas-microsoft-com:vml" Requires="v">
                <p:oleObj spid="_x0000_s45086" r:id="rId4" imgW="215713" imgH="241091" progId="">
                  <p:embed/>
                </p:oleObj>
              </mc:Choice>
              <mc:Fallback>
                <p:oleObj r:id="rId4" imgW="215713" imgH="241091" progId="">
                  <p:embed/>
                  <p:pic>
                    <p:nvPicPr>
                      <p:cNvPr id="32" name="Object 5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0749" y="5220089"/>
                        <a:ext cx="446405" cy="50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Object 53"/>
          <p:cNvGraphicFramePr>
            <a:graphicFrameLocks/>
          </p:cNvGraphicFramePr>
          <p:nvPr>
            <p:extLst>
              <p:ext uri="{D42A27DB-BD31-4B8C-83A1-F6EECF244321}">
                <p14:modId xmlns:p14="http://schemas.microsoft.com/office/powerpoint/2010/main" val="1800881546"/>
              </p:ext>
            </p:extLst>
          </p:nvPr>
        </p:nvGraphicFramePr>
        <p:xfrm>
          <a:off x="2370749" y="1684409"/>
          <a:ext cx="611505" cy="332105"/>
        </p:xfrm>
        <a:graphic>
          <a:graphicData uri="http://schemas.openxmlformats.org/presentationml/2006/ole">
            <mc:AlternateContent xmlns:mc="http://schemas.openxmlformats.org/markup-compatibility/2006">
              <mc:Choice xmlns:v="urn:schemas-microsoft-com:vml" Requires="v">
                <p:oleObj spid="_x0000_s45087" r:id="rId6" imgW="329914" imgH="177646" progId="">
                  <p:embed/>
                </p:oleObj>
              </mc:Choice>
              <mc:Fallback>
                <p:oleObj r:id="rId6" imgW="329914" imgH="177646" progId="">
                  <p:embed/>
                  <p:pic>
                    <p:nvPicPr>
                      <p:cNvPr id="33" name="Object 5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0749" y="1684409"/>
                        <a:ext cx="611505"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Object 51"/>
          <p:cNvGraphicFramePr>
            <a:graphicFrameLocks/>
          </p:cNvGraphicFramePr>
          <p:nvPr>
            <p:extLst>
              <p:ext uri="{D42A27DB-BD31-4B8C-83A1-F6EECF244321}">
                <p14:modId xmlns:p14="http://schemas.microsoft.com/office/powerpoint/2010/main" val="1277923728"/>
              </p:ext>
            </p:extLst>
          </p:nvPr>
        </p:nvGraphicFramePr>
        <p:xfrm>
          <a:off x="3816843" y="2359651"/>
          <a:ext cx="566420" cy="315595"/>
        </p:xfrm>
        <a:graphic>
          <a:graphicData uri="http://schemas.openxmlformats.org/presentationml/2006/ole">
            <mc:AlternateContent xmlns:mc="http://schemas.openxmlformats.org/markup-compatibility/2006">
              <mc:Choice xmlns:v="urn:schemas-microsoft-com:vml" Requires="v">
                <p:oleObj spid="_x0000_s45088" r:id="rId8" imgW="317087" imgH="177569" progId="">
                  <p:embed/>
                </p:oleObj>
              </mc:Choice>
              <mc:Fallback>
                <p:oleObj r:id="rId8" imgW="317087" imgH="177569" progId="">
                  <p:embed/>
                  <p:pic>
                    <p:nvPicPr>
                      <p:cNvPr id="34" name="Object 5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6843" y="2359651"/>
                        <a:ext cx="566420" cy="315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 name="Object 49"/>
          <p:cNvGraphicFramePr>
            <a:graphicFrameLocks/>
          </p:cNvGraphicFramePr>
          <p:nvPr>
            <p:extLst>
              <p:ext uri="{D42A27DB-BD31-4B8C-83A1-F6EECF244321}">
                <p14:modId xmlns:p14="http://schemas.microsoft.com/office/powerpoint/2010/main" val="1108264644"/>
              </p:ext>
            </p:extLst>
          </p:nvPr>
        </p:nvGraphicFramePr>
        <p:xfrm>
          <a:off x="3257209" y="3817374"/>
          <a:ext cx="571500" cy="416560"/>
        </p:xfrm>
        <a:graphic>
          <a:graphicData uri="http://schemas.openxmlformats.org/presentationml/2006/ole">
            <mc:AlternateContent xmlns:mc="http://schemas.openxmlformats.org/markup-compatibility/2006">
              <mc:Choice xmlns:v="urn:schemas-microsoft-com:vml" Requires="v">
                <p:oleObj spid="_x0000_s45089" r:id="rId10" imgW="317362" imgH="228501" progId="">
                  <p:embed/>
                </p:oleObj>
              </mc:Choice>
              <mc:Fallback>
                <p:oleObj r:id="rId10" imgW="317362" imgH="228501" progId="">
                  <p:embed/>
                  <p:pic>
                    <p:nvPicPr>
                      <p:cNvPr id="35" name="Object 4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7209" y="3817374"/>
                        <a:ext cx="571500" cy="4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6" name="Object 47"/>
          <p:cNvGraphicFramePr>
            <a:graphicFrameLocks/>
          </p:cNvGraphicFramePr>
          <p:nvPr>
            <p:extLst>
              <p:ext uri="{D42A27DB-BD31-4B8C-83A1-F6EECF244321}">
                <p14:modId xmlns:p14="http://schemas.microsoft.com/office/powerpoint/2010/main" val="300265786"/>
              </p:ext>
            </p:extLst>
          </p:nvPr>
        </p:nvGraphicFramePr>
        <p:xfrm>
          <a:off x="639104" y="3451614"/>
          <a:ext cx="334645" cy="493395"/>
        </p:xfrm>
        <a:graphic>
          <a:graphicData uri="http://schemas.openxmlformats.org/presentationml/2006/ole">
            <mc:AlternateContent xmlns:mc="http://schemas.openxmlformats.org/markup-compatibility/2006">
              <mc:Choice xmlns:v="urn:schemas-microsoft-com:vml" Requires="v">
                <p:oleObj spid="_x0000_s45090" r:id="rId12" imgW="165028" imgH="228501" progId="">
                  <p:embed/>
                </p:oleObj>
              </mc:Choice>
              <mc:Fallback>
                <p:oleObj r:id="rId12" imgW="165028" imgH="228501" progId="">
                  <p:embed/>
                  <p:pic>
                    <p:nvPicPr>
                      <p:cNvPr id="36" name="Object 4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9104" y="3451614"/>
                        <a:ext cx="334645" cy="493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 name="Object 45"/>
          <p:cNvGraphicFramePr>
            <a:graphicFrameLocks/>
          </p:cNvGraphicFramePr>
          <p:nvPr>
            <p:extLst>
              <p:ext uri="{D42A27DB-BD31-4B8C-83A1-F6EECF244321}">
                <p14:modId xmlns:p14="http://schemas.microsoft.com/office/powerpoint/2010/main" val="1629782673"/>
              </p:ext>
            </p:extLst>
          </p:nvPr>
        </p:nvGraphicFramePr>
        <p:xfrm>
          <a:off x="523534" y="5096264"/>
          <a:ext cx="293370" cy="348615"/>
        </p:xfrm>
        <a:graphic>
          <a:graphicData uri="http://schemas.openxmlformats.org/presentationml/2006/ole">
            <mc:AlternateContent xmlns:mc="http://schemas.openxmlformats.org/markup-compatibility/2006">
              <mc:Choice xmlns:v="urn:schemas-microsoft-com:vml" Requires="v">
                <p:oleObj spid="_x0000_s45091" r:id="rId14" imgW="152202" imgH="177569" progId="">
                  <p:embed/>
                </p:oleObj>
              </mc:Choice>
              <mc:Fallback>
                <p:oleObj r:id="rId14" imgW="152202" imgH="177569" progId="">
                  <p:embed/>
                  <p:pic>
                    <p:nvPicPr>
                      <p:cNvPr id="37" name="Object 4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3534" y="5096264"/>
                        <a:ext cx="293370" cy="348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8" name="Object 43"/>
          <p:cNvGraphicFramePr>
            <a:graphicFrameLocks/>
          </p:cNvGraphicFramePr>
          <p:nvPr>
            <p:extLst>
              <p:ext uri="{D42A27DB-BD31-4B8C-83A1-F6EECF244321}">
                <p14:modId xmlns:p14="http://schemas.microsoft.com/office/powerpoint/2010/main" val="1642451473"/>
              </p:ext>
            </p:extLst>
          </p:nvPr>
        </p:nvGraphicFramePr>
        <p:xfrm>
          <a:off x="2929549" y="3372239"/>
          <a:ext cx="327660" cy="408305"/>
        </p:xfrm>
        <a:graphic>
          <a:graphicData uri="http://schemas.openxmlformats.org/presentationml/2006/ole">
            <mc:AlternateContent xmlns:mc="http://schemas.openxmlformats.org/markup-compatibility/2006">
              <mc:Choice xmlns:v="urn:schemas-microsoft-com:vml" Requires="v">
                <p:oleObj spid="_x0000_s45092" r:id="rId16" imgW="190500" imgH="228600" progId="">
                  <p:embed/>
                </p:oleObj>
              </mc:Choice>
              <mc:Fallback>
                <p:oleObj r:id="rId16" imgW="190500" imgH="228600" progId="">
                  <p:embed/>
                  <p:pic>
                    <p:nvPicPr>
                      <p:cNvPr id="38" name="Object 4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29549" y="3372239"/>
                        <a:ext cx="327660" cy="40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 name="Line 56"/>
          <p:cNvSpPr/>
          <p:nvPr/>
        </p:nvSpPr>
        <p:spPr>
          <a:xfrm>
            <a:off x="1363004" y="2353064"/>
            <a:ext cx="2617470" cy="2633345"/>
          </a:xfrm>
          <a:prstGeom prst="line">
            <a:avLst/>
          </a:prstGeom>
          <a:ln w="57150" cap="flat" cmpd="sng">
            <a:solidFill>
              <a:schemeClr val="accent1"/>
            </a:solidFill>
            <a:prstDash val="solid"/>
            <a:headEnd type="none" w="med" len="med"/>
            <a:tailEnd type="none" w="med" len="med"/>
          </a:ln>
        </p:spPr>
      </p:sp>
      <p:sp>
        <p:nvSpPr>
          <p:cNvPr id="40" name="Line 41"/>
          <p:cNvSpPr/>
          <p:nvPr/>
        </p:nvSpPr>
        <p:spPr>
          <a:xfrm>
            <a:off x="2671104" y="2118749"/>
            <a:ext cx="635" cy="3100705"/>
          </a:xfrm>
          <a:prstGeom prst="line">
            <a:avLst/>
          </a:prstGeom>
          <a:ln w="57150" cap="flat" cmpd="sng">
            <a:solidFill>
              <a:schemeClr val="accent6">
                <a:lumMod val="40000"/>
                <a:lumOff val="60000"/>
              </a:schemeClr>
            </a:solidFill>
            <a:prstDash val="solid"/>
            <a:headEnd type="none" w="med" len="med"/>
            <a:tailEnd type="none" w="med" len="med"/>
          </a:ln>
        </p:spPr>
      </p:sp>
      <p:sp>
        <p:nvSpPr>
          <p:cNvPr id="41" name="Line 40"/>
          <p:cNvSpPr/>
          <p:nvPr/>
        </p:nvSpPr>
        <p:spPr>
          <a:xfrm flipH="1">
            <a:off x="933109" y="3669419"/>
            <a:ext cx="2057400" cy="635"/>
          </a:xfrm>
          <a:prstGeom prst="line">
            <a:avLst/>
          </a:prstGeom>
          <a:ln w="9525" cap="flat" cmpd="sng">
            <a:solidFill>
              <a:srgbClr val="000000"/>
            </a:solidFill>
            <a:prstDash val="dash"/>
            <a:headEnd type="none" w="med" len="med"/>
            <a:tailEnd type="none" w="med" len="med"/>
          </a:ln>
        </p:spPr>
      </p:sp>
      <p:sp>
        <p:nvSpPr>
          <p:cNvPr id="42" name="Line 39"/>
          <p:cNvSpPr/>
          <p:nvPr/>
        </p:nvSpPr>
        <p:spPr>
          <a:xfrm flipV="1">
            <a:off x="973749" y="1706634"/>
            <a:ext cx="635" cy="3564255"/>
          </a:xfrm>
          <a:prstGeom prst="line">
            <a:avLst/>
          </a:prstGeom>
          <a:ln w="19050" cap="flat" cmpd="sng">
            <a:solidFill>
              <a:srgbClr val="000000"/>
            </a:solidFill>
            <a:prstDash val="solid"/>
            <a:headEnd type="none" w="med" len="med"/>
            <a:tailEnd type="none" w="med" len="med"/>
          </a:ln>
        </p:spPr>
      </p:sp>
      <p:sp>
        <p:nvSpPr>
          <p:cNvPr id="43" name="Line 38"/>
          <p:cNvSpPr/>
          <p:nvPr/>
        </p:nvSpPr>
        <p:spPr>
          <a:xfrm>
            <a:off x="973749" y="5270254"/>
            <a:ext cx="3740150" cy="635"/>
          </a:xfrm>
          <a:prstGeom prst="line">
            <a:avLst/>
          </a:prstGeom>
          <a:ln w="19050" cap="flat" cmpd="sng">
            <a:solidFill>
              <a:srgbClr val="000000"/>
            </a:solidFill>
            <a:prstDash val="solid"/>
            <a:headEnd type="none" w="med" len="med"/>
            <a:tailEnd type="none" w="med" len="med"/>
          </a:ln>
        </p:spPr>
      </p:sp>
      <p:sp>
        <p:nvSpPr>
          <p:cNvPr id="44" name="Line 37"/>
          <p:cNvSpPr/>
          <p:nvPr/>
        </p:nvSpPr>
        <p:spPr>
          <a:xfrm flipV="1">
            <a:off x="1561531" y="2292823"/>
            <a:ext cx="2251881" cy="2729551"/>
          </a:xfrm>
          <a:prstGeom prst="line">
            <a:avLst/>
          </a:prstGeom>
          <a:ln w="57150" cap="flat" cmpd="sng">
            <a:solidFill>
              <a:schemeClr val="bg1">
                <a:lumMod val="75000"/>
              </a:schemeClr>
            </a:solidFill>
            <a:prstDash val="solid"/>
            <a:headEnd type="none" w="med" len="med"/>
            <a:tailEnd type="none" w="med" len="med"/>
          </a:ln>
        </p:spPr>
      </p:sp>
      <p:sp>
        <p:nvSpPr>
          <p:cNvPr id="45" name="Oval 36"/>
          <p:cNvSpPr/>
          <p:nvPr/>
        </p:nvSpPr>
        <p:spPr>
          <a:xfrm>
            <a:off x="2525054" y="3569089"/>
            <a:ext cx="257810" cy="248285"/>
          </a:xfrm>
          <a:prstGeom prst="ellipse">
            <a:avLst/>
          </a:prstGeom>
          <a:solidFill>
            <a:srgbClr val="92D050"/>
          </a:solidFill>
          <a:ln w="9525" cap="flat" cmpd="sng">
            <a:no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6" name="Text Box 35"/>
          <p:cNvSpPr txBox="1"/>
          <p:nvPr/>
        </p:nvSpPr>
        <p:spPr>
          <a:xfrm>
            <a:off x="407329" y="1706634"/>
            <a:ext cx="525780" cy="680085"/>
          </a:xfrm>
          <a:prstGeom prst="rect">
            <a:avLst/>
          </a:prstGeom>
          <a:solidFill>
            <a:srgbClr val="FFFFFF">
              <a:alpha val="0"/>
            </a:srgbClr>
          </a:solidFill>
          <a:ln w="9525">
            <a:noFill/>
          </a:ln>
        </p:spPr>
        <p:txBody>
          <a:bodyPr vert="eaVert" wrap="square" lIns="109728" tIns="54864" rIns="109728" bIns="54864">
            <a:spAutoFit/>
          </a:bodyPr>
          <a:lstStyle/>
          <a:p>
            <a:pPr algn="l"/>
            <a:r>
              <a:rPr lang="zh-CN" altLang="de-DE" sz="2000" dirty="0">
                <a:latin typeface="黑体" panose="02010609060101010101" pitchFamily="49" charset="-122"/>
                <a:ea typeface="黑体" panose="02010609060101010101" pitchFamily="49" charset="-122"/>
              </a:rPr>
              <a:t>价格</a:t>
            </a:r>
          </a:p>
        </p:txBody>
      </p:sp>
      <p:sp>
        <p:nvSpPr>
          <p:cNvPr id="47" name="Text Box 34"/>
          <p:cNvSpPr txBox="1"/>
          <p:nvPr/>
        </p:nvSpPr>
        <p:spPr>
          <a:xfrm>
            <a:off x="3475649" y="5270889"/>
            <a:ext cx="1066165" cy="586105"/>
          </a:xfrm>
          <a:prstGeom prst="rect">
            <a:avLst/>
          </a:prstGeom>
          <a:solidFill>
            <a:srgbClr val="FFFFFF">
              <a:alpha val="0"/>
            </a:srgbClr>
          </a:solidFill>
          <a:ln w="9525">
            <a:noFill/>
          </a:ln>
        </p:spPr>
        <p:txBody>
          <a:bodyPr wrap="none" lIns="109728" tIns="54864" rIns="109728" bIns="54864"/>
          <a:lstStyle/>
          <a:p>
            <a:pPr algn="l"/>
            <a:r>
              <a:rPr lang="zh-CN" altLang="de-DE" sz="2000" dirty="0">
                <a:latin typeface="黑体" panose="02010609060101010101" pitchFamily="49" charset="-122"/>
                <a:ea typeface="黑体" panose="02010609060101010101" pitchFamily="49" charset="-122"/>
              </a:rPr>
              <a:t>总产出</a:t>
            </a:r>
          </a:p>
        </p:txBody>
      </p:sp>
      <p:sp>
        <p:nvSpPr>
          <p:cNvPr id="48" name="文本框 32"/>
          <p:cNvSpPr txBox="1"/>
          <p:nvPr/>
        </p:nvSpPr>
        <p:spPr>
          <a:xfrm>
            <a:off x="1153454" y="5724279"/>
            <a:ext cx="3230880" cy="400110"/>
          </a:xfrm>
          <a:prstGeom prst="rect">
            <a:avLst/>
          </a:prstGeom>
          <a:noFill/>
        </p:spPr>
        <p:txBody>
          <a:bodyPr wrap="square" rtlCol="0" anchor="t">
            <a:spAutoFit/>
          </a:bodyPr>
          <a:lstStyle/>
          <a:p>
            <a:r>
              <a:rPr lang="zh-CN" altLang="de-DE" sz="2000" dirty="0">
                <a:latin typeface="黑体" panose="02010609060101010101" pitchFamily="49" charset="-122"/>
                <a:ea typeface="黑体" panose="02010609060101010101" pitchFamily="49" charset="-122"/>
                <a:cs typeface="黑体" panose="02010609060101010101" pitchFamily="49" charset="-122"/>
                <a:sym typeface="+mn-ea"/>
              </a:rPr>
              <a:t>长期宏观经济均衡</a:t>
            </a:r>
          </a:p>
        </p:txBody>
      </p:sp>
      <p:sp>
        <p:nvSpPr>
          <p:cNvPr id="49" name="Rectangle 6" descr="新闻纸">
            <a:extLst>
              <a:ext uri="{FF2B5EF4-FFF2-40B4-BE49-F238E27FC236}">
                <a16:creationId xmlns:a16="http://schemas.microsoft.com/office/drawing/2014/main" id="{198A7942-8C63-2AC2-391D-530F1992B739}"/>
              </a:ext>
            </a:extLst>
          </p:cNvPr>
          <p:cNvSpPr>
            <a:spLocks noChangeArrowheads="1"/>
          </p:cNvSpPr>
          <p:nvPr/>
        </p:nvSpPr>
        <p:spPr bwMode="auto">
          <a:xfrm>
            <a:off x="4922985" y="1158913"/>
            <a:ext cx="6339063" cy="1383096"/>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zh-CN" altLang="en-US" b="1" dirty="0">
                <a:solidFill>
                  <a:srgbClr val="FF0000"/>
                </a:solidFill>
                <a:latin typeface="黑体" pitchFamily="49" charset="-122"/>
                <a:ea typeface="黑体" pitchFamily="49" charset="-122"/>
              </a:rPr>
              <a:t>长期均衡</a:t>
            </a:r>
            <a:r>
              <a:rPr lang="zh-CN" altLang="en-US" b="1" dirty="0">
                <a:latin typeface="黑体" pitchFamily="49" charset="-122"/>
                <a:ea typeface="黑体" pitchFamily="49" charset="-122"/>
              </a:rPr>
              <a:t>：短期均衡的实际</a:t>
            </a:r>
            <a:r>
              <a:rPr lang="en-US" altLang="zh-CN" b="1" dirty="0">
                <a:latin typeface="黑体" pitchFamily="49" charset="-122"/>
                <a:ea typeface="黑体" pitchFamily="49" charset="-122"/>
              </a:rPr>
              <a:t>GDP=</a:t>
            </a:r>
            <a:r>
              <a:rPr lang="zh-CN" altLang="en-US" b="1" dirty="0">
                <a:latin typeface="黑体" pitchFamily="49" charset="-122"/>
                <a:ea typeface="黑体" pitchFamily="49" charset="-122"/>
              </a:rPr>
              <a:t>潜在</a:t>
            </a:r>
            <a:r>
              <a:rPr lang="en-US" altLang="zh-CN" b="1" dirty="0">
                <a:latin typeface="黑体" pitchFamily="49" charset="-122"/>
                <a:ea typeface="黑体" pitchFamily="49" charset="-122"/>
              </a:rPr>
              <a:t>GDP</a:t>
            </a:r>
          </a:p>
          <a:p>
            <a:pPr indent="325438">
              <a:lnSpc>
                <a:spcPct val="150000"/>
              </a:lnSpc>
              <a:buClr>
                <a:srgbClr val="FF0000"/>
              </a:buClr>
            </a:pPr>
            <a:r>
              <a:rPr lang="zh-CN" altLang="en-US" b="1" dirty="0">
                <a:latin typeface="黑体" pitchFamily="49" charset="-122"/>
                <a:ea typeface="黑体" pitchFamily="49" charset="-122"/>
                <a:sym typeface="Symbol" pitchFamily="18" charset="2"/>
              </a:rPr>
              <a:t>资源被充分利用！</a:t>
            </a:r>
            <a:endParaRPr lang="zh-CN" altLang="en-US" dirty="0">
              <a:latin typeface="黑体" pitchFamily="49" charset="-122"/>
              <a:ea typeface="黑体" pitchFamily="49" charset="-122"/>
              <a:sym typeface="Symbol" pitchFamily="18" charset="2"/>
            </a:endParaRPr>
          </a:p>
        </p:txBody>
      </p:sp>
      <p:pic>
        <p:nvPicPr>
          <p:cNvPr id="5" name="图片 4">
            <a:extLst>
              <a:ext uri="{FF2B5EF4-FFF2-40B4-BE49-F238E27FC236}">
                <a16:creationId xmlns:a16="http://schemas.microsoft.com/office/drawing/2014/main" id="{165EA066-4A67-15C3-03CD-DDF99416DC80}"/>
              </a:ext>
            </a:extLst>
          </p:cNvPr>
          <p:cNvPicPr>
            <a:picLocks noChangeAspect="1"/>
          </p:cNvPicPr>
          <p:nvPr/>
        </p:nvPicPr>
        <p:blipFill>
          <a:blip r:embed="rId18"/>
          <a:stretch>
            <a:fillRect/>
          </a:stretch>
        </p:blipFill>
        <p:spPr>
          <a:xfrm>
            <a:off x="5367256" y="2751338"/>
            <a:ext cx="4957843" cy="2344926"/>
          </a:xfrm>
          <a:prstGeom prst="rect">
            <a:avLst/>
          </a:prstGeom>
        </p:spPr>
      </p:pic>
    </p:spTree>
    <p:custDataLst>
      <p:tags r:id="rId2"/>
    </p:custDataLst>
    <p:extLst>
      <p:ext uri="{BB962C8B-B14F-4D97-AF65-F5344CB8AC3E}">
        <p14:creationId xmlns:p14="http://schemas.microsoft.com/office/powerpoint/2010/main" val="415959874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80">
                                          <p:stCondLst>
                                            <p:cond delay="0"/>
                                          </p:stCondLst>
                                        </p:cTn>
                                        <p:tgtEl>
                                          <p:spTgt spid="49"/>
                                        </p:tgtEl>
                                      </p:cBhvr>
                                    </p:animEffect>
                                    <p:anim calcmode="lin" valueType="num">
                                      <p:cBhvr>
                                        <p:cTn id="8"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3" dur="26">
                                          <p:stCondLst>
                                            <p:cond delay="650"/>
                                          </p:stCondLst>
                                        </p:cTn>
                                        <p:tgtEl>
                                          <p:spTgt spid="49"/>
                                        </p:tgtEl>
                                      </p:cBhvr>
                                      <p:to x="100000" y="60000"/>
                                    </p:animScale>
                                    <p:animScale>
                                      <p:cBhvr>
                                        <p:cTn id="14" dur="166" decel="50000">
                                          <p:stCondLst>
                                            <p:cond delay="676"/>
                                          </p:stCondLst>
                                        </p:cTn>
                                        <p:tgtEl>
                                          <p:spTgt spid="49"/>
                                        </p:tgtEl>
                                      </p:cBhvr>
                                      <p:to x="100000" y="100000"/>
                                    </p:animScale>
                                    <p:animScale>
                                      <p:cBhvr>
                                        <p:cTn id="15" dur="26">
                                          <p:stCondLst>
                                            <p:cond delay="1312"/>
                                          </p:stCondLst>
                                        </p:cTn>
                                        <p:tgtEl>
                                          <p:spTgt spid="49"/>
                                        </p:tgtEl>
                                      </p:cBhvr>
                                      <p:to x="100000" y="80000"/>
                                    </p:animScale>
                                    <p:animScale>
                                      <p:cBhvr>
                                        <p:cTn id="16" dur="166" decel="50000">
                                          <p:stCondLst>
                                            <p:cond delay="1338"/>
                                          </p:stCondLst>
                                        </p:cTn>
                                        <p:tgtEl>
                                          <p:spTgt spid="49"/>
                                        </p:tgtEl>
                                      </p:cBhvr>
                                      <p:to x="100000" y="100000"/>
                                    </p:animScale>
                                    <p:animScale>
                                      <p:cBhvr>
                                        <p:cTn id="17" dur="26">
                                          <p:stCondLst>
                                            <p:cond delay="1642"/>
                                          </p:stCondLst>
                                        </p:cTn>
                                        <p:tgtEl>
                                          <p:spTgt spid="49"/>
                                        </p:tgtEl>
                                      </p:cBhvr>
                                      <p:to x="100000" y="90000"/>
                                    </p:animScale>
                                    <p:animScale>
                                      <p:cBhvr>
                                        <p:cTn id="18" dur="166" decel="50000">
                                          <p:stCondLst>
                                            <p:cond delay="1668"/>
                                          </p:stCondLst>
                                        </p:cTn>
                                        <p:tgtEl>
                                          <p:spTgt spid="49"/>
                                        </p:tgtEl>
                                      </p:cBhvr>
                                      <p:to x="100000" y="100000"/>
                                    </p:animScale>
                                    <p:animScale>
                                      <p:cBhvr>
                                        <p:cTn id="19" dur="26">
                                          <p:stCondLst>
                                            <p:cond delay="1808"/>
                                          </p:stCondLst>
                                        </p:cTn>
                                        <p:tgtEl>
                                          <p:spTgt spid="49"/>
                                        </p:tgtEl>
                                      </p:cBhvr>
                                      <p:to x="100000" y="95000"/>
                                    </p:animScale>
                                    <p:animScale>
                                      <p:cBhvr>
                                        <p:cTn id="20" dur="166" decel="50000">
                                          <p:stCondLst>
                                            <p:cond delay="1834"/>
                                          </p:stCondLst>
                                        </p:cTn>
                                        <p:tgtEl>
                                          <p:spTgt spid="4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三、AD-AS模型</a:t>
              </a:r>
            </a:p>
          </p:txBody>
        </p:sp>
      </p:grpSp>
      <p:sp>
        <p:nvSpPr>
          <p:cNvPr id="7" name="灯片编号占位符 6"/>
          <p:cNvSpPr>
            <a:spLocks noGrp="1"/>
          </p:cNvSpPr>
          <p:nvPr>
            <p:ph type="sldNum" sz="quarter" idx="12"/>
          </p:nvPr>
        </p:nvSpPr>
        <p:spPr>
          <a:xfrm>
            <a:off x="8899190" y="6314400"/>
            <a:ext cx="2700000" cy="316800"/>
          </a:xfrm>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26</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722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（二）经济波动的解释</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6" name="Rectangle 3"/>
          <p:cNvSpPr txBox="1">
            <a:spLocks noChangeArrowheads="1"/>
          </p:cNvSpPr>
          <p:nvPr/>
        </p:nvSpPr>
        <p:spPr>
          <a:xfrm>
            <a:off x="1835623" y="1759423"/>
            <a:ext cx="9068937" cy="4343400"/>
          </a:xfrm>
          <a:prstGeom prst="rect">
            <a:avLst/>
          </a:prstGeom>
        </p:spPr>
        <p:txBody>
          <a:bodyPr vert="horz" lIns="90000" tIns="46800" rIns="90000" bIns="46800" rtlCol="0">
            <a:normAutofit/>
          </a:bodyPr>
          <a:lstStyle/>
          <a:p>
            <a:pPr marL="228600" marR="0" lvl="0" indent="-228600" algn="l" defTabSz="914400" rtl="0" eaLnBrk="1" fontAlgn="auto" latinLnBrk="0" hangingPunct="1">
              <a:lnSpc>
                <a:spcPct val="150000"/>
              </a:lnSpc>
              <a:spcBef>
                <a:spcPts val="0"/>
              </a:spcBef>
              <a:spcAft>
                <a:spcPts val="100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经济波动是引起</a:t>
            </a:r>
            <a:r>
              <a:rPr kumimoji="0" lang="zh-CN" altLang="zh-CN" sz="2000" b="1" i="1"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AD</a:t>
            </a:r>
            <a:r>
              <a:rPr kumimoji="0" lang="zh-CN" altLang="en-US" sz="2000" b="1" i="1"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 </a:t>
            </a:r>
            <a:r>
              <a:rPr kumimoji="0" lang="zh-CN" altLang="en-US" sz="2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或</a:t>
            </a:r>
            <a:r>
              <a:rPr kumimoji="0" lang="zh-CN" altLang="zh-CN" sz="2000" b="1" i="1"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AS</a:t>
            </a:r>
            <a:r>
              <a:rPr kumimoji="0" lang="zh-CN" altLang="en-US" sz="2000" b="1" i="1"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 </a:t>
            </a:r>
            <a:r>
              <a:rPr kumimoji="0" lang="zh-CN" altLang="en-US" sz="2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曲线移动的事件所致</a:t>
            </a:r>
          </a:p>
          <a:p>
            <a:pPr marL="228600" marR="0" lvl="0" indent="-228600" algn="l" defTabSz="914400" rtl="0" eaLnBrk="1" fontAlgn="auto" latinLnBrk="0" hangingPunct="1">
              <a:lnSpc>
                <a:spcPct val="150000"/>
              </a:lnSpc>
              <a:spcBef>
                <a:spcPct val="40000"/>
              </a:spcBef>
              <a:spcAft>
                <a:spcPts val="100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分析经济波动的3个步骤：</a:t>
            </a:r>
          </a:p>
          <a:p>
            <a:pPr marL="914400" marR="0" lvl="1" indent="-457200" algn="l" defTabSz="914400" rtl="0" eaLnBrk="1" fontAlgn="auto" latinLnBrk="0" hangingPunct="1">
              <a:lnSpc>
                <a:spcPct val="150000"/>
              </a:lnSpc>
              <a:spcBef>
                <a:spcPct val="35000"/>
              </a:spcBef>
              <a:spcAft>
                <a:spcPts val="1000"/>
              </a:spcAft>
              <a:buClrTx/>
              <a:buSzTx/>
              <a:buFont typeface="Wingdings" pitchFamily="2" charset="2"/>
              <a:buNone/>
              <a:tabLst>
                <a:tab pos="1609725" algn="l"/>
              </a:tabLst>
              <a:defRPr/>
            </a:pPr>
            <a:r>
              <a:rPr kumimoji="0" lang="zh-CN" altLang="zh-CN" sz="2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1.	</a:t>
            </a:r>
            <a:r>
              <a:rPr kumimoji="0" lang="zh-CN" altLang="en-US" sz="2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确定某个事件是使总需求曲线移动，还是使总供给曲线移动（或者两条曲线都移动）</a:t>
            </a:r>
          </a:p>
          <a:p>
            <a:pPr marL="914400" marR="0" lvl="1" indent="-457200" algn="l" defTabSz="914400" rtl="0" eaLnBrk="1" fontAlgn="auto" latinLnBrk="0" hangingPunct="1">
              <a:lnSpc>
                <a:spcPct val="150000"/>
              </a:lnSpc>
              <a:spcBef>
                <a:spcPct val="35000"/>
              </a:spcBef>
              <a:spcAft>
                <a:spcPts val="1000"/>
              </a:spcAft>
              <a:buClrTx/>
              <a:buSzTx/>
              <a:buFont typeface="Wingdings" pitchFamily="2" charset="2"/>
              <a:buNone/>
              <a:tabLst>
                <a:tab pos="1609725" algn="l"/>
              </a:tabLst>
              <a:defRPr/>
            </a:pPr>
            <a:r>
              <a:rPr kumimoji="0" lang="zh-CN" altLang="zh-CN" sz="2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2. 	</a:t>
            </a:r>
            <a:r>
              <a:rPr kumimoji="0" lang="zh-CN" altLang="en-US" sz="2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确定曲线移动的方向</a:t>
            </a:r>
          </a:p>
          <a:p>
            <a:pPr marL="914400" marR="0" lvl="1" indent="-457200" algn="l" defTabSz="914400" rtl="0" eaLnBrk="1" fontAlgn="auto" latinLnBrk="0" hangingPunct="1">
              <a:lnSpc>
                <a:spcPct val="150000"/>
              </a:lnSpc>
              <a:spcBef>
                <a:spcPct val="35000"/>
              </a:spcBef>
              <a:spcAft>
                <a:spcPts val="1000"/>
              </a:spcAft>
              <a:buClrTx/>
              <a:buSzTx/>
              <a:buFont typeface="Wingdings" pitchFamily="2" charset="2"/>
              <a:buNone/>
              <a:tabLst>
                <a:tab pos="1609725" algn="l"/>
              </a:tabLst>
              <a:defRPr/>
            </a:pPr>
            <a:r>
              <a:rPr kumimoji="0" lang="zh-CN" altLang="zh-CN" sz="2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3. 	</a:t>
            </a:r>
            <a:r>
              <a:rPr kumimoji="0" lang="zh-CN" altLang="en-US" sz="2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黑体" pitchFamily="49" charset="-122"/>
                <a:ea typeface="黑体" pitchFamily="49" charset="-122"/>
                <a:cs typeface="+mn-cs"/>
              </a:rPr>
              <a:t>用总需求和总供给图说明这种移动如何影响短期的产量和物价水平 </a:t>
            </a:r>
          </a:p>
        </p:txBody>
      </p:sp>
    </p:spTree>
    <p:custDataLst>
      <p:tags r:id="rId1"/>
    </p:custData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三、AD-AS模型</a:t>
              </a:r>
            </a:p>
          </p:txBody>
        </p:sp>
      </p:grpSp>
      <p:sp>
        <p:nvSpPr>
          <p:cNvPr id="7" name="灯片编号占位符 6"/>
          <p:cNvSpPr>
            <a:spLocks noGrp="1"/>
          </p:cNvSpPr>
          <p:nvPr>
            <p:ph type="sldNum" sz="quarter" idx="12"/>
          </p:nvPr>
        </p:nvSpPr>
        <p:spPr>
          <a:xfrm>
            <a:off x="8899190" y="6314400"/>
            <a:ext cx="2700000" cy="316800"/>
          </a:xfrm>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27</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722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（二）经济波动的解释</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7437" name="Rectangle 46"/>
          <p:cNvSpPr/>
          <p:nvPr/>
        </p:nvSpPr>
        <p:spPr>
          <a:xfrm>
            <a:off x="5584124" y="1774830"/>
            <a:ext cx="76200" cy="398780"/>
          </a:xfrm>
          <a:prstGeom prst="rect">
            <a:avLst/>
          </a:prstGeom>
          <a:noFill/>
          <a:ln w="9525">
            <a:noFill/>
          </a:ln>
        </p:spPr>
        <p:txBody>
          <a:bodyPr wrap="square" anchor="ctr">
            <a:spAutoFit/>
          </a:bodyPr>
          <a:lstStyle/>
          <a:p>
            <a:endParaRPr lang="zh-CN" altLang="en-US" sz="2000" dirty="0">
              <a:latin typeface="黑体" panose="02010609060101010101" pitchFamily="49" charset="-122"/>
              <a:ea typeface="黑体" panose="02010609060101010101" pitchFamily="49" charset="-122"/>
            </a:endParaRPr>
          </a:p>
        </p:txBody>
      </p:sp>
      <p:sp>
        <p:nvSpPr>
          <p:cNvPr id="19497" name="Rectangle 71"/>
          <p:cNvSpPr/>
          <p:nvPr/>
        </p:nvSpPr>
        <p:spPr>
          <a:xfrm>
            <a:off x="6612824" y="1629732"/>
            <a:ext cx="76200" cy="368300"/>
          </a:xfrm>
          <a:prstGeom prst="rect">
            <a:avLst/>
          </a:prstGeom>
          <a:noFill/>
          <a:ln w="9525">
            <a:noFill/>
          </a:ln>
        </p:spPr>
        <p:txBody>
          <a:bodyPr wrap="square" anchor="ctr">
            <a:spAutoFit/>
          </a:bodyPr>
          <a:lstStyle/>
          <a:p>
            <a:endParaRPr lang="zh-CN" altLang="en-US" dirty="0">
              <a:latin typeface="Arial" panose="020B0604020202020204" pitchFamily="34" charset="0"/>
            </a:endParaRPr>
          </a:p>
        </p:txBody>
      </p:sp>
      <p:sp>
        <p:nvSpPr>
          <p:cNvPr id="49" name="矩形 35"/>
          <p:cNvSpPr>
            <a:spLocks noChangeArrowheads="1"/>
          </p:cNvSpPr>
          <p:nvPr/>
        </p:nvSpPr>
        <p:spPr bwMode="auto">
          <a:xfrm>
            <a:off x="8105633" y="1994848"/>
            <a:ext cx="76200" cy="3581400"/>
          </a:xfrm>
          <a:prstGeom prst="rect">
            <a:avLst/>
          </a:prstGeom>
          <a:solidFill>
            <a:srgbClr val="92D050"/>
          </a:solidFill>
          <a:ln w="3175" algn="ctr">
            <a:solidFill>
              <a:srgbClr val="FFFF00"/>
            </a:solidFill>
            <a:round/>
            <a:headEnd/>
            <a:tailEnd/>
          </a:ln>
        </p:spPr>
        <p:txBody>
          <a:bodyPr/>
          <a:lstStyle/>
          <a:p>
            <a:endParaRPr lang="zh-CN" altLang="en-US"/>
          </a:p>
        </p:txBody>
      </p:sp>
      <p:sp>
        <p:nvSpPr>
          <p:cNvPr id="50" name="Rectangle 4"/>
          <p:cNvSpPr txBox="1">
            <a:spLocks noChangeArrowheads="1"/>
          </p:cNvSpPr>
          <p:nvPr/>
        </p:nvSpPr>
        <p:spPr>
          <a:xfrm>
            <a:off x="636644" y="1816254"/>
            <a:ext cx="4343400" cy="518319"/>
          </a:xfrm>
          <a:prstGeom prst="rect">
            <a:avLst/>
          </a:prstGeom>
        </p:spPr>
        <p:txBody>
          <a:bodyPr vert="horz" lIns="90000" tIns="46800" rIns="90000" bIns="46800" rtlCol="0">
            <a:normAutofit/>
          </a:bodyPr>
          <a:lstStyle/>
          <a:p>
            <a:pPr marL="463550" marR="0" lvl="0" indent="-463550" algn="l" defTabSz="914400" rtl="0" eaLnBrk="1" fontAlgn="auto" latinLnBrk="0" hangingPunct="1">
              <a:lnSpc>
                <a:spcPct val="150000"/>
              </a:lnSpc>
              <a:spcBef>
                <a:spcPct val="35000"/>
              </a:spcBef>
              <a:spcAft>
                <a:spcPts val="1000"/>
              </a:spcAft>
              <a:buClrTx/>
              <a:buSzTx/>
              <a:buFont typeface="Wingdings" pitchFamily="2" charset="2"/>
              <a:buNone/>
              <a:tabLst/>
              <a:defRPr/>
            </a:pPr>
            <a:r>
              <a:rPr kumimoji="0" lang="zh-CN" altLang="en-US" sz="20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情况</a:t>
            </a:r>
            <a:r>
              <a:rPr kumimoji="0" lang="en-US" altLang="zh-CN" sz="20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1</a:t>
            </a:r>
            <a:r>
              <a:rPr kumimoji="0" lang="zh-CN" altLang="en-US" sz="20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：经济过热 </a:t>
            </a:r>
          </a:p>
        </p:txBody>
      </p:sp>
      <p:grpSp>
        <p:nvGrpSpPr>
          <p:cNvPr id="51" name="Group 8"/>
          <p:cNvGrpSpPr>
            <a:grpSpLocks/>
          </p:cNvGrpSpPr>
          <p:nvPr/>
        </p:nvGrpSpPr>
        <p:grpSpPr bwMode="auto">
          <a:xfrm>
            <a:off x="6122846" y="1678936"/>
            <a:ext cx="3994150" cy="4092575"/>
            <a:chOff x="0" y="0"/>
            <a:chExt cx="2786" cy="2412"/>
          </a:xfrm>
        </p:grpSpPr>
        <p:grpSp>
          <p:nvGrpSpPr>
            <p:cNvPr id="52" name="Group 9"/>
            <p:cNvGrpSpPr>
              <a:grpSpLocks/>
            </p:cNvGrpSpPr>
            <p:nvPr/>
          </p:nvGrpSpPr>
          <p:grpSpPr bwMode="auto">
            <a:xfrm>
              <a:off x="118" y="252"/>
              <a:ext cx="2409" cy="2049"/>
              <a:chOff x="0" y="0"/>
              <a:chExt cx="2116" cy="2027"/>
            </a:xfrm>
          </p:grpSpPr>
          <p:sp>
            <p:nvSpPr>
              <p:cNvPr id="55" name="Line 7"/>
              <p:cNvSpPr>
                <a:spLocks noChangeShapeType="1"/>
              </p:cNvSpPr>
              <p:nvPr/>
            </p:nvSpPr>
            <p:spPr bwMode="auto">
              <a:xfrm>
                <a:off x="4" y="0"/>
                <a:ext cx="0" cy="2025"/>
              </a:xfrm>
              <a:prstGeom prst="line">
                <a:avLst/>
              </a:prstGeom>
              <a:noFill/>
              <a:ln w="12700">
                <a:solidFill>
                  <a:schemeClr val="tx1"/>
                </a:solidFill>
                <a:round/>
                <a:headEnd/>
                <a:tailEnd/>
              </a:ln>
            </p:spPr>
            <p:txBody>
              <a:bodyPr/>
              <a:lstStyle/>
              <a:p>
                <a:endParaRPr lang="zh-CN" altLang="en-US"/>
              </a:p>
            </p:txBody>
          </p:sp>
          <p:sp>
            <p:nvSpPr>
              <p:cNvPr id="56" name="Line 8"/>
              <p:cNvSpPr>
                <a:spLocks noChangeShapeType="1"/>
              </p:cNvSpPr>
              <p:nvPr/>
            </p:nvSpPr>
            <p:spPr bwMode="auto">
              <a:xfrm>
                <a:off x="0" y="2027"/>
                <a:ext cx="2116" cy="0"/>
              </a:xfrm>
              <a:prstGeom prst="line">
                <a:avLst/>
              </a:prstGeom>
              <a:noFill/>
              <a:ln w="12700">
                <a:solidFill>
                  <a:schemeClr val="tx1"/>
                </a:solidFill>
                <a:round/>
                <a:headEnd/>
                <a:tailEnd/>
              </a:ln>
            </p:spPr>
            <p:txBody>
              <a:bodyPr/>
              <a:lstStyle/>
              <a:p>
                <a:endParaRPr lang="zh-CN" altLang="en-US"/>
              </a:p>
            </p:txBody>
          </p:sp>
        </p:grpSp>
        <p:sp>
          <p:nvSpPr>
            <p:cNvPr id="53" name="Text Box 9"/>
            <p:cNvSpPr txBox="1">
              <a:spLocks noChangeArrowheads="1"/>
            </p:cNvSpPr>
            <p:nvPr/>
          </p:nvSpPr>
          <p:spPr bwMode="auto">
            <a:xfrm>
              <a:off x="0" y="0"/>
              <a:ext cx="267" cy="261"/>
            </a:xfrm>
            <a:prstGeom prst="rect">
              <a:avLst/>
            </a:prstGeom>
            <a:noFill/>
            <a:ln w="9525">
              <a:noFill/>
              <a:miter lim="800000"/>
              <a:headEnd/>
              <a:tailEnd/>
            </a:ln>
          </p:spPr>
          <p:txBody>
            <a:bodyPr>
              <a:spAutoFit/>
            </a:bodyPr>
            <a:lstStyle/>
            <a:p>
              <a:pPr algn="ctr">
                <a:spcBef>
                  <a:spcPct val="50000"/>
                </a:spcBef>
              </a:pPr>
              <a:r>
                <a:rPr lang="en-US" altLang="zh-CN" sz="2300" b="1" i="1"/>
                <a:t>P</a:t>
              </a:r>
            </a:p>
          </p:txBody>
        </p:sp>
        <p:sp>
          <p:nvSpPr>
            <p:cNvPr id="54" name="Text Box 10"/>
            <p:cNvSpPr txBox="1">
              <a:spLocks noChangeArrowheads="1"/>
            </p:cNvSpPr>
            <p:nvPr/>
          </p:nvSpPr>
          <p:spPr bwMode="auto">
            <a:xfrm>
              <a:off x="2496" y="2151"/>
              <a:ext cx="290" cy="261"/>
            </a:xfrm>
            <a:prstGeom prst="rect">
              <a:avLst/>
            </a:prstGeom>
            <a:noFill/>
            <a:ln w="9525">
              <a:noFill/>
              <a:miter lim="800000"/>
              <a:headEnd/>
              <a:tailEnd/>
            </a:ln>
          </p:spPr>
          <p:txBody>
            <a:bodyPr>
              <a:spAutoFit/>
            </a:bodyPr>
            <a:lstStyle/>
            <a:p>
              <a:pPr algn="ctr">
                <a:spcBef>
                  <a:spcPct val="50000"/>
                </a:spcBef>
              </a:pPr>
              <a:r>
                <a:rPr lang="en-US" altLang="zh-CN" sz="2300" b="1" i="1"/>
                <a:t>Y</a:t>
              </a:r>
            </a:p>
          </p:txBody>
        </p:sp>
      </p:grpSp>
      <p:grpSp>
        <p:nvGrpSpPr>
          <p:cNvPr id="57" name="Group 14"/>
          <p:cNvGrpSpPr>
            <a:grpSpLocks/>
          </p:cNvGrpSpPr>
          <p:nvPr/>
        </p:nvGrpSpPr>
        <p:grpSpPr bwMode="auto">
          <a:xfrm>
            <a:off x="6819758" y="2183761"/>
            <a:ext cx="2947988" cy="2595562"/>
            <a:chOff x="0" y="0"/>
            <a:chExt cx="1857" cy="1635"/>
          </a:xfrm>
        </p:grpSpPr>
        <p:sp>
          <p:nvSpPr>
            <p:cNvPr id="58" name="Line 11"/>
            <p:cNvSpPr>
              <a:spLocks noChangeShapeType="1"/>
            </p:cNvSpPr>
            <p:nvPr/>
          </p:nvSpPr>
          <p:spPr bwMode="auto">
            <a:xfrm>
              <a:off x="0" y="0"/>
              <a:ext cx="1460" cy="1439"/>
            </a:xfrm>
            <a:prstGeom prst="line">
              <a:avLst/>
            </a:prstGeom>
            <a:noFill/>
            <a:ln w="38100">
              <a:solidFill>
                <a:srgbClr val="003399"/>
              </a:solidFill>
              <a:round/>
              <a:headEnd/>
              <a:tailEnd/>
            </a:ln>
          </p:spPr>
          <p:txBody>
            <a:bodyPr/>
            <a:lstStyle/>
            <a:p>
              <a:endParaRPr lang="zh-CN" altLang="en-US"/>
            </a:p>
          </p:txBody>
        </p:sp>
        <p:sp>
          <p:nvSpPr>
            <p:cNvPr id="59" name="Text Box 12"/>
            <p:cNvSpPr txBox="1">
              <a:spLocks noChangeArrowheads="1"/>
            </p:cNvSpPr>
            <p:nvPr/>
          </p:nvSpPr>
          <p:spPr bwMode="auto">
            <a:xfrm>
              <a:off x="1388" y="1356"/>
              <a:ext cx="469" cy="279"/>
            </a:xfrm>
            <a:prstGeom prst="rect">
              <a:avLst/>
            </a:prstGeom>
            <a:noFill/>
            <a:ln w="9525">
              <a:noFill/>
              <a:miter lim="800000"/>
              <a:headEnd/>
              <a:tailEnd/>
            </a:ln>
          </p:spPr>
          <p:txBody>
            <a:bodyPr>
              <a:spAutoFit/>
            </a:bodyPr>
            <a:lstStyle/>
            <a:p>
              <a:pPr algn="ctr">
                <a:spcBef>
                  <a:spcPct val="50000"/>
                </a:spcBef>
              </a:pPr>
              <a:r>
                <a:rPr lang="en-US" altLang="zh-CN" sz="2300" b="1" i="1"/>
                <a:t>AD</a:t>
              </a:r>
              <a:r>
                <a:rPr lang="en-US" altLang="zh-CN" sz="2300" b="1" baseline="-25000"/>
                <a:t>1</a:t>
              </a:r>
            </a:p>
          </p:txBody>
        </p:sp>
      </p:grpSp>
      <p:grpSp>
        <p:nvGrpSpPr>
          <p:cNvPr id="60" name="Group 17"/>
          <p:cNvGrpSpPr>
            <a:grpSpLocks/>
          </p:cNvGrpSpPr>
          <p:nvPr/>
        </p:nvGrpSpPr>
        <p:grpSpPr bwMode="auto">
          <a:xfrm>
            <a:off x="6608621" y="2334573"/>
            <a:ext cx="3390900" cy="2597150"/>
            <a:chOff x="0" y="0"/>
            <a:chExt cx="2136" cy="1636"/>
          </a:xfrm>
        </p:grpSpPr>
        <p:sp>
          <p:nvSpPr>
            <p:cNvPr id="61" name="Line 13"/>
            <p:cNvSpPr>
              <a:spLocks noChangeShapeType="1"/>
            </p:cNvSpPr>
            <p:nvPr/>
          </p:nvSpPr>
          <p:spPr bwMode="auto">
            <a:xfrm flipV="1">
              <a:off x="0" y="252"/>
              <a:ext cx="1497" cy="1384"/>
            </a:xfrm>
            <a:prstGeom prst="line">
              <a:avLst/>
            </a:prstGeom>
            <a:noFill/>
            <a:ln w="38100">
              <a:solidFill>
                <a:srgbClr val="003399"/>
              </a:solidFill>
              <a:round/>
              <a:headEnd/>
              <a:tailEnd/>
            </a:ln>
          </p:spPr>
          <p:txBody>
            <a:bodyPr/>
            <a:lstStyle/>
            <a:p>
              <a:endParaRPr lang="zh-CN" altLang="en-US"/>
            </a:p>
          </p:txBody>
        </p:sp>
        <p:sp>
          <p:nvSpPr>
            <p:cNvPr id="62" name="Text Box 14"/>
            <p:cNvSpPr txBox="1">
              <a:spLocks noChangeArrowheads="1"/>
            </p:cNvSpPr>
            <p:nvPr/>
          </p:nvSpPr>
          <p:spPr bwMode="auto">
            <a:xfrm>
              <a:off x="1394" y="0"/>
              <a:ext cx="742" cy="279"/>
            </a:xfrm>
            <a:prstGeom prst="rect">
              <a:avLst/>
            </a:prstGeom>
            <a:noFill/>
            <a:ln w="9525">
              <a:noFill/>
              <a:miter lim="800000"/>
              <a:headEnd/>
              <a:tailEnd/>
            </a:ln>
          </p:spPr>
          <p:txBody>
            <a:bodyPr>
              <a:spAutoFit/>
            </a:bodyPr>
            <a:lstStyle/>
            <a:p>
              <a:pPr algn="ctr">
                <a:spcBef>
                  <a:spcPct val="50000"/>
                </a:spcBef>
              </a:pPr>
              <a:r>
                <a:rPr lang="en-US" altLang="zh-CN" sz="2300" b="1" i="1"/>
                <a:t>AS</a:t>
              </a:r>
              <a:r>
                <a:rPr lang="en-US" altLang="zh-CN" sz="2300" b="1" baseline="-25000"/>
                <a:t>1</a:t>
              </a:r>
            </a:p>
          </p:txBody>
        </p:sp>
      </p:grpSp>
      <p:grpSp>
        <p:nvGrpSpPr>
          <p:cNvPr id="63" name="Group 20"/>
          <p:cNvGrpSpPr>
            <a:grpSpLocks/>
          </p:cNvGrpSpPr>
          <p:nvPr/>
        </p:nvGrpSpPr>
        <p:grpSpPr bwMode="auto">
          <a:xfrm>
            <a:off x="7648433" y="1994848"/>
            <a:ext cx="2606675" cy="2201863"/>
            <a:chOff x="0" y="0"/>
            <a:chExt cx="1642" cy="1387"/>
          </a:xfrm>
        </p:grpSpPr>
        <p:sp>
          <p:nvSpPr>
            <p:cNvPr id="64" name="Text Box 21"/>
            <p:cNvSpPr txBox="1">
              <a:spLocks noChangeArrowheads="1"/>
            </p:cNvSpPr>
            <p:nvPr/>
          </p:nvSpPr>
          <p:spPr bwMode="auto">
            <a:xfrm>
              <a:off x="1185" y="1108"/>
              <a:ext cx="457" cy="279"/>
            </a:xfrm>
            <a:prstGeom prst="rect">
              <a:avLst/>
            </a:prstGeom>
            <a:noFill/>
            <a:ln w="9525">
              <a:noFill/>
              <a:miter lim="800000"/>
              <a:headEnd/>
              <a:tailEnd/>
            </a:ln>
          </p:spPr>
          <p:txBody>
            <a:bodyPr>
              <a:spAutoFit/>
            </a:bodyPr>
            <a:lstStyle/>
            <a:p>
              <a:pPr algn="ctr">
                <a:spcBef>
                  <a:spcPct val="50000"/>
                </a:spcBef>
              </a:pPr>
              <a:r>
                <a:rPr lang="en-US" altLang="zh-CN" sz="2300" b="1" i="1"/>
                <a:t>AD</a:t>
              </a:r>
              <a:r>
                <a:rPr lang="en-US" altLang="zh-CN" sz="2300" b="1" baseline="-25000"/>
                <a:t>2</a:t>
              </a:r>
            </a:p>
          </p:txBody>
        </p:sp>
        <p:sp>
          <p:nvSpPr>
            <p:cNvPr id="65" name="Line 22"/>
            <p:cNvSpPr>
              <a:spLocks noChangeShapeType="1"/>
            </p:cNvSpPr>
            <p:nvPr/>
          </p:nvSpPr>
          <p:spPr bwMode="auto">
            <a:xfrm>
              <a:off x="0" y="0"/>
              <a:ext cx="1235" cy="1214"/>
            </a:xfrm>
            <a:prstGeom prst="line">
              <a:avLst/>
            </a:prstGeom>
            <a:noFill/>
            <a:ln w="38100">
              <a:solidFill>
                <a:srgbClr val="FF0000"/>
              </a:solidFill>
              <a:round/>
              <a:headEnd/>
              <a:tailEnd/>
            </a:ln>
          </p:spPr>
          <p:txBody>
            <a:bodyPr/>
            <a:lstStyle/>
            <a:p>
              <a:endParaRPr lang="zh-CN" altLang="en-US"/>
            </a:p>
          </p:txBody>
        </p:sp>
      </p:grpSp>
      <p:grpSp>
        <p:nvGrpSpPr>
          <p:cNvPr id="66" name="Group 26"/>
          <p:cNvGrpSpPr>
            <a:grpSpLocks/>
          </p:cNvGrpSpPr>
          <p:nvPr/>
        </p:nvGrpSpPr>
        <p:grpSpPr bwMode="auto">
          <a:xfrm>
            <a:off x="5798996" y="3310886"/>
            <a:ext cx="2422525" cy="350837"/>
            <a:chOff x="0" y="0"/>
            <a:chExt cx="1526" cy="221"/>
          </a:xfrm>
        </p:grpSpPr>
        <p:sp>
          <p:nvSpPr>
            <p:cNvPr id="67" name="Line 15"/>
            <p:cNvSpPr>
              <a:spLocks noChangeShapeType="1"/>
            </p:cNvSpPr>
            <p:nvPr/>
          </p:nvSpPr>
          <p:spPr bwMode="auto">
            <a:xfrm flipV="1">
              <a:off x="316" y="120"/>
              <a:ext cx="1163" cy="1"/>
            </a:xfrm>
            <a:prstGeom prst="line">
              <a:avLst/>
            </a:prstGeom>
            <a:noFill/>
            <a:ln w="9525">
              <a:solidFill>
                <a:schemeClr val="tx1"/>
              </a:solidFill>
              <a:prstDash val="lgDash"/>
              <a:round/>
              <a:headEnd/>
              <a:tailEnd/>
            </a:ln>
          </p:spPr>
          <p:txBody>
            <a:bodyPr/>
            <a:lstStyle/>
            <a:p>
              <a:endParaRPr lang="zh-CN" altLang="en-US"/>
            </a:p>
          </p:txBody>
        </p:sp>
        <p:sp>
          <p:nvSpPr>
            <p:cNvPr id="68" name="Text Box 16"/>
            <p:cNvSpPr txBox="1">
              <a:spLocks noChangeArrowheads="1"/>
            </p:cNvSpPr>
            <p:nvPr/>
          </p:nvSpPr>
          <p:spPr bwMode="auto">
            <a:xfrm>
              <a:off x="0" y="0"/>
              <a:ext cx="308" cy="221"/>
            </a:xfrm>
            <a:prstGeom prst="rect">
              <a:avLst/>
            </a:prstGeom>
            <a:noFill/>
            <a:ln w="9525">
              <a:noFill/>
              <a:miter lim="800000"/>
              <a:headEnd/>
              <a:tailEnd/>
            </a:ln>
          </p:spPr>
          <p:txBody>
            <a:bodyPr lIns="0" tIns="0" rIns="0" bIns="0">
              <a:spAutoFit/>
            </a:bodyPr>
            <a:lstStyle/>
            <a:p>
              <a:pPr algn="ctr">
                <a:spcBef>
                  <a:spcPct val="50000"/>
                </a:spcBef>
              </a:pPr>
              <a:r>
                <a:rPr lang="en-US" altLang="zh-CN" sz="2300" b="1" i="1"/>
                <a:t>P</a:t>
              </a:r>
              <a:r>
                <a:rPr lang="en-US" altLang="zh-CN" sz="2300" b="1" baseline="-25000"/>
                <a:t>1</a:t>
              </a:r>
            </a:p>
          </p:txBody>
        </p:sp>
        <p:sp>
          <p:nvSpPr>
            <p:cNvPr id="69" name="Oval 28"/>
            <p:cNvSpPr>
              <a:spLocks noChangeArrowheads="1"/>
            </p:cNvSpPr>
            <p:nvPr/>
          </p:nvSpPr>
          <p:spPr bwMode="auto">
            <a:xfrm>
              <a:off x="1438" y="78"/>
              <a:ext cx="88" cy="87"/>
            </a:xfrm>
            <a:prstGeom prst="ellipse">
              <a:avLst/>
            </a:prstGeom>
            <a:solidFill>
              <a:srgbClr val="000000"/>
            </a:solidFill>
            <a:ln w="9525">
              <a:noFill/>
              <a:round/>
              <a:headEnd/>
              <a:tailEnd/>
            </a:ln>
          </p:spPr>
          <p:txBody>
            <a:bodyPr wrap="none" anchor="ctr"/>
            <a:lstStyle/>
            <a:p>
              <a:endParaRPr lang="zh-CN" altLang="zh-CN" sz="2300" b="1"/>
            </a:p>
          </p:txBody>
        </p:sp>
      </p:grpSp>
      <p:sp>
        <p:nvSpPr>
          <p:cNvPr id="70" name="Text Box 58"/>
          <p:cNvSpPr txBox="1">
            <a:spLocks noChangeArrowheads="1"/>
          </p:cNvSpPr>
          <p:nvPr/>
        </p:nvSpPr>
        <p:spPr bwMode="auto">
          <a:xfrm>
            <a:off x="8273908" y="3309298"/>
            <a:ext cx="319088" cy="350838"/>
          </a:xfrm>
          <a:prstGeom prst="rect">
            <a:avLst/>
          </a:prstGeom>
          <a:noFill/>
          <a:ln w="9525">
            <a:noFill/>
            <a:miter lim="800000"/>
            <a:headEnd/>
            <a:tailEnd/>
          </a:ln>
        </p:spPr>
        <p:txBody>
          <a:bodyPr lIns="0" tIns="0" rIns="0" bIns="0">
            <a:spAutoFit/>
          </a:bodyPr>
          <a:lstStyle/>
          <a:p>
            <a:pPr algn="ctr">
              <a:spcBef>
                <a:spcPct val="50000"/>
              </a:spcBef>
            </a:pPr>
            <a:r>
              <a:rPr lang="en-US" altLang="zh-CN" sz="2300" b="1"/>
              <a:t>A</a:t>
            </a:r>
            <a:endParaRPr lang="en-US" altLang="zh-CN" sz="2300" b="1" baseline="-25000"/>
          </a:p>
        </p:txBody>
      </p:sp>
      <p:grpSp>
        <p:nvGrpSpPr>
          <p:cNvPr id="71" name="Group 31"/>
          <p:cNvGrpSpPr>
            <a:grpSpLocks/>
          </p:cNvGrpSpPr>
          <p:nvPr/>
        </p:nvGrpSpPr>
        <p:grpSpPr bwMode="auto">
          <a:xfrm>
            <a:off x="5743433" y="2756848"/>
            <a:ext cx="3430588" cy="3275013"/>
            <a:chOff x="-816" y="-44"/>
            <a:chExt cx="2161" cy="1904"/>
          </a:xfrm>
        </p:grpSpPr>
        <p:grpSp>
          <p:nvGrpSpPr>
            <p:cNvPr id="72" name="Group 32"/>
            <p:cNvGrpSpPr>
              <a:grpSpLocks/>
            </p:cNvGrpSpPr>
            <p:nvPr/>
          </p:nvGrpSpPr>
          <p:grpSpPr bwMode="auto">
            <a:xfrm>
              <a:off x="-816" y="-44"/>
              <a:ext cx="2132" cy="1904"/>
              <a:chOff x="-816" y="-44"/>
              <a:chExt cx="2132" cy="1904"/>
            </a:xfrm>
          </p:grpSpPr>
          <p:sp>
            <p:nvSpPr>
              <p:cNvPr id="74" name="Oval 33"/>
              <p:cNvSpPr>
                <a:spLocks noChangeArrowheads="1"/>
              </p:cNvSpPr>
              <p:nvPr/>
            </p:nvSpPr>
            <p:spPr bwMode="auto">
              <a:xfrm>
                <a:off x="1009" y="71"/>
                <a:ext cx="88" cy="87"/>
              </a:xfrm>
              <a:prstGeom prst="ellipse">
                <a:avLst/>
              </a:prstGeom>
              <a:solidFill>
                <a:srgbClr val="000000"/>
              </a:solidFill>
              <a:ln w="9525">
                <a:noFill/>
                <a:round/>
                <a:headEnd/>
                <a:tailEnd/>
              </a:ln>
            </p:spPr>
            <p:txBody>
              <a:bodyPr wrap="none" anchor="ctr"/>
              <a:lstStyle/>
              <a:p>
                <a:endParaRPr lang="zh-CN" altLang="zh-CN" sz="2300" b="1"/>
              </a:p>
            </p:txBody>
          </p:sp>
          <p:grpSp>
            <p:nvGrpSpPr>
              <p:cNvPr id="75" name="Group 34"/>
              <p:cNvGrpSpPr>
                <a:grpSpLocks/>
              </p:cNvGrpSpPr>
              <p:nvPr/>
            </p:nvGrpSpPr>
            <p:grpSpPr bwMode="auto">
              <a:xfrm>
                <a:off x="-432" y="116"/>
                <a:ext cx="1488" cy="1479"/>
                <a:chOff x="-790" y="0"/>
                <a:chExt cx="1586" cy="1034"/>
              </a:xfrm>
            </p:grpSpPr>
            <p:sp>
              <p:nvSpPr>
                <p:cNvPr id="78" name="Line 35"/>
                <p:cNvSpPr>
                  <a:spLocks noChangeShapeType="1"/>
                </p:cNvSpPr>
                <p:nvPr/>
              </p:nvSpPr>
              <p:spPr bwMode="auto">
                <a:xfrm flipV="1">
                  <a:off x="-790" y="0"/>
                  <a:ext cx="1585" cy="12"/>
                </a:xfrm>
                <a:prstGeom prst="line">
                  <a:avLst/>
                </a:prstGeom>
                <a:noFill/>
                <a:ln w="9525">
                  <a:solidFill>
                    <a:schemeClr val="tx1"/>
                  </a:solidFill>
                  <a:prstDash val="lgDash"/>
                  <a:round/>
                  <a:headEnd/>
                  <a:tailEnd/>
                </a:ln>
              </p:spPr>
              <p:txBody>
                <a:bodyPr/>
                <a:lstStyle/>
                <a:p>
                  <a:endParaRPr lang="zh-CN" altLang="en-US"/>
                </a:p>
              </p:txBody>
            </p:sp>
            <p:sp>
              <p:nvSpPr>
                <p:cNvPr id="79" name="Line 36"/>
                <p:cNvSpPr>
                  <a:spLocks noChangeShapeType="1"/>
                </p:cNvSpPr>
                <p:nvPr/>
              </p:nvSpPr>
              <p:spPr bwMode="auto">
                <a:xfrm>
                  <a:off x="795" y="1"/>
                  <a:ext cx="1" cy="1033"/>
                </a:xfrm>
                <a:prstGeom prst="line">
                  <a:avLst/>
                </a:prstGeom>
                <a:noFill/>
                <a:ln w="9525">
                  <a:solidFill>
                    <a:schemeClr val="tx1"/>
                  </a:solidFill>
                  <a:prstDash val="lgDash"/>
                  <a:round/>
                  <a:headEnd/>
                  <a:tailEnd/>
                </a:ln>
              </p:spPr>
              <p:txBody>
                <a:bodyPr/>
                <a:lstStyle/>
                <a:p>
                  <a:endParaRPr lang="zh-CN" altLang="en-US"/>
                </a:p>
              </p:txBody>
            </p:sp>
          </p:grpSp>
          <p:sp>
            <p:nvSpPr>
              <p:cNvPr id="76" name="Text Box 37"/>
              <p:cNvSpPr txBox="1">
                <a:spLocks noChangeArrowheads="1"/>
              </p:cNvSpPr>
              <p:nvPr/>
            </p:nvSpPr>
            <p:spPr bwMode="auto">
              <a:xfrm>
                <a:off x="-816" y="-44"/>
                <a:ext cx="308" cy="221"/>
              </a:xfrm>
              <a:prstGeom prst="rect">
                <a:avLst/>
              </a:prstGeom>
              <a:noFill/>
              <a:ln w="9525">
                <a:noFill/>
                <a:miter lim="800000"/>
                <a:headEnd/>
                <a:tailEnd/>
              </a:ln>
            </p:spPr>
            <p:txBody>
              <a:bodyPr lIns="0" tIns="0" rIns="0" bIns="0">
                <a:spAutoFit/>
              </a:bodyPr>
              <a:lstStyle/>
              <a:p>
                <a:pPr algn="ctr">
                  <a:spcBef>
                    <a:spcPct val="50000"/>
                  </a:spcBef>
                </a:pPr>
                <a:r>
                  <a:rPr lang="en-US" altLang="zh-CN" sz="2300" b="1" i="1"/>
                  <a:t>P</a:t>
                </a:r>
                <a:r>
                  <a:rPr lang="en-US" altLang="zh-CN" sz="2300" b="1" baseline="-25000"/>
                  <a:t>2</a:t>
                </a:r>
              </a:p>
            </p:txBody>
          </p:sp>
          <p:sp>
            <p:nvSpPr>
              <p:cNvPr id="77" name="Text Box 50"/>
              <p:cNvSpPr txBox="1">
                <a:spLocks noChangeArrowheads="1"/>
              </p:cNvSpPr>
              <p:nvPr/>
            </p:nvSpPr>
            <p:spPr bwMode="auto">
              <a:xfrm>
                <a:off x="1008" y="1639"/>
                <a:ext cx="308" cy="221"/>
              </a:xfrm>
              <a:prstGeom prst="rect">
                <a:avLst/>
              </a:prstGeom>
              <a:noFill/>
              <a:ln w="9525">
                <a:noFill/>
                <a:miter lim="800000"/>
                <a:headEnd/>
                <a:tailEnd/>
              </a:ln>
            </p:spPr>
            <p:txBody>
              <a:bodyPr lIns="0" tIns="0" rIns="0" bIns="0">
                <a:spAutoFit/>
              </a:bodyPr>
              <a:lstStyle/>
              <a:p>
                <a:pPr algn="ctr">
                  <a:spcBef>
                    <a:spcPct val="50000"/>
                  </a:spcBef>
                </a:pPr>
                <a:r>
                  <a:rPr lang="en-US" altLang="zh-CN" sz="2300" b="1" i="1"/>
                  <a:t>Y</a:t>
                </a:r>
                <a:r>
                  <a:rPr lang="en-US" altLang="zh-CN" sz="2300" b="1" baseline="-25000"/>
                  <a:t>2</a:t>
                </a:r>
              </a:p>
            </p:txBody>
          </p:sp>
        </p:grpSp>
        <p:sp>
          <p:nvSpPr>
            <p:cNvPr id="73" name="Text Box 59"/>
            <p:cNvSpPr txBox="1">
              <a:spLocks noChangeArrowheads="1"/>
            </p:cNvSpPr>
            <p:nvPr/>
          </p:nvSpPr>
          <p:spPr bwMode="auto">
            <a:xfrm>
              <a:off x="1144" y="4"/>
              <a:ext cx="201" cy="221"/>
            </a:xfrm>
            <a:prstGeom prst="rect">
              <a:avLst/>
            </a:prstGeom>
            <a:noFill/>
            <a:ln w="9525">
              <a:noFill/>
              <a:miter lim="800000"/>
              <a:headEnd/>
              <a:tailEnd/>
            </a:ln>
          </p:spPr>
          <p:txBody>
            <a:bodyPr lIns="0" tIns="0" rIns="0" bIns="0">
              <a:spAutoFit/>
            </a:bodyPr>
            <a:lstStyle/>
            <a:p>
              <a:pPr algn="ctr">
                <a:spcBef>
                  <a:spcPct val="50000"/>
                </a:spcBef>
              </a:pPr>
              <a:r>
                <a:rPr lang="en-US" altLang="zh-CN" sz="2300" b="1"/>
                <a:t>B</a:t>
              </a:r>
              <a:endParaRPr lang="en-US" altLang="zh-CN" sz="2300" b="1" baseline="-25000"/>
            </a:p>
          </p:txBody>
        </p:sp>
      </p:grpSp>
      <p:sp>
        <p:nvSpPr>
          <p:cNvPr id="80" name="Line 47"/>
          <p:cNvSpPr>
            <a:spLocks noChangeShapeType="1"/>
          </p:cNvSpPr>
          <p:nvPr/>
        </p:nvSpPr>
        <p:spPr bwMode="auto">
          <a:xfrm>
            <a:off x="8162783" y="3518848"/>
            <a:ext cx="0" cy="2057400"/>
          </a:xfrm>
          <a:prstGeom prst="line">
            <a:avLst/>
          </a:prstGeom>
          <a:noFill/>
          <a:ln w="12700">
            <a:solidFill>
              <a:schemeClr val="tx1"/>
            </a:solidFill>
            <a:prstDash val="dash"/>
            <a:round/>
            <a:headEnd/>
            <a:tailEnd/>
          </a:ln>
        </p:spPr>
        <p:txBody>
          <a:bodyPr/>
          <a:lstStyle/>
          <a:p>
            <a:endParaRPr lang="zh-CN" altLang="en-US"/>
          </a:p>
        </p:txBody>
      </p:sp>
      <p:sp>
        <p:nvSpPr>
          <p:cNvPr id="81" name="Rectangle 52"/>
          <p:cNvSpPr>
            <a:spLocks noChangeArrowheads="1"/>
          </p:cNvSpPr>
          <p:nvPr/>
        </p:nvSpPr>
        <p:spPr bwMode="auto">
          <a:xfrm>
            <a:off x="7953233" y="5576248"/>
            <a:ext cx="517525" cy="442913"/>
          </a:xfrm>
          <a:prstGeom prst="rect">
            <a:avLst/>
          </a:prstGeom>
          <a:noFill/>
          <a:ln w="9525">
            <a:noFill/>
            <a:miter lim="800000"/>
            <a:headEnd/>
            <a:tailEnd/>
          </a:ln>
        </p:spPr>
        <p:txBody>
          <a:bodyPr wrap="none">
            <a:spAutoFit/>
          </a:bodyPr>
          <a:lstStyle/>
          <a:p>
            <a:pPr>
              <a:spcBef>
                <a:spcPct val="50000"/>
              </a:spcBef>
            </a:pPr>
            <a:r>
              <a:rPr lang="en-US" altLang="zh-CN" sz="2300" b="1" i="1"/>
              <a:t>Y</a:t>
            </a:r>
            <a:r>
              <a:rPr lang="en-US" altLang="zh-CN" sz="2300" b="1" baseline="-25000"/>
              <a:t>N</a:t>
            </a:r>
          </a:p>
        </p:txBody>
      </p:sp>
      <p:pic>
        <p:nvPicPr>
          <p:cNvPr id="6" name="图片 5">
            <a:extLst>
              <a:ext uri="{FF2B5EF4-FFF2-40B4-BE49-F238E27FC236}">
                <a16:creationId xmlns:a16="http://schemas.microsoft.com/office/drawing/2014/main" id="{A97CE0F1-D517-A35B-7176-AD4E11285101}"/>
              </a:ext>
            </a:extLst>
          </p:cNvPr>
          <p:cNvPicPr>
            <a:picLocks noChangeAspect="1"/>
          </p:cNvPicPr>
          <p:nvPr/>
        </p:nvPicPr>
        <p:blipFill>
          <a:blip r:embed="rId3"/>
          <a:stretch>
            <a:fillRect/>
          </a:stretch>
        </p:blipFill>
        <p:spPr>
          <a:xfrm>
            <a:off x="545267" y="3688711"/>
            <a:ext cx="4791075" cy="2343150"/>
          </a:xfrm>
          <a:prstGeom prst="rect">
            <a:avLst/>
          </a:prstGeom>
        </p:spPr>
      </p:pic>
      <p:pic>
        <p:nvPicPr>
          <p:cNvPr id="11" name="图片 10">
            <a:extLst>
              <a:ext uri="{FF2B5EF4-FFF2-40B4-BE49-F238E27FC236}">
                <a16:creationId xmlns:a16="http://schemas.microsoft.com/office/drawing/2014/main" id="{07690420-0F67-F6C4-CF50-B9D75FD7B555}"/>
              </a:ext>
            </a:extLst>
          </p:cNvPr>
          <p:cNvPicPr>
            <a:picLocks noChangeAspect="1"/>
          </p:cNvPicPr>
          <p:nvPr/>
        </p:nvPicPr>
        <p:blipFill>
          <a:blip r:embed="rId4"/>
          <a:stretch>
            <a:fillRect/>
          </a:stretch>
        </p:blipFill>
        <p:spPr>
          <a:xfrm>
            <a:off x="378428" y="2499673"/>
            <a:ext cx="5086350" cy="809625"/>
          </a:xfrm>
          <a:prstGeom prst="rect">
            <a:avLst/>
          </a:prstGeom>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nodePh="1">
                                  <p:stCondLst>
                                    <p:cond delay="0"/>
                                  </p:stCondLst>
                                  <p:endCondLst>
                                    <p:cond evt="begin" delay="0">
                                      <p:tn val="23"/>
                                    </p:cond>
                                  </p:endCondLst>
                                  <p:childTnLst>
                                    <p:set>
                                      <p:cBhvr>
                                        <p:cTn id="24" dur="1" fill="hold">
                                          <p:stCondLst>
                                            <p:cond delay="0"/>
                                          </p:stCondLst>
                                        </p:cTn>
                                        <p:tgtEl>
                                          <p:spTgt spid="17437"/>
                                        </p:tgtEl>
                                        <p:attrNameLst>
                                          <p:attrName>style.visibility</p:attrName>
                                        </p:attrNameLst>
                                      </p:cBhvr>
                                      <p:to>
                                        <p:strVal val="visible"/>
                                      </p:to>
                                    </p:set>
                                    <p:animEffect transition="in" filter="wipe(down)">
                                      <p:cBhvr>
                                        <p:cTn id="25" dur="580">
                                          <p:stCondLst>
                                            <p:cond delay="0"/>
                                          </p:stCondLst>
                                        </p:cTn>
                                        <p:tgtEl>
                                          <p:spTgt spid="17437"/>
                                        </p:tgtEl>
                                      </p:cBhvr>
                                    </p:animEffect>
                                    <p:anim calcmode="lin" valueType="num">
                                      <p:cBhvr>
                                        <p:cTn id="26" dur="1822" tmFilter="0,0; 0.14,0.36; 0.43,0.73; 0.71,0.91; 1.0,1.0">
                                          <p:stCondLst>
                                            <p:cond delay="0"/>
                                          </p:stCondLst>
                                        </p:cTn>
                                        <p:tgtEl>
                                          <p:spTgt spid="1743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43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43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43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437"/>
                                        </p:tgtEl>
                                        <p:attrNameLst>
                                          <p:attrName>ppt_y</p:attrName>
                                        </p:attrNameLst>
                                      </p:cBhvr>
                                      <p:tavLst>
                                        <p:tav tm="0" fmla="#ppt_y-sin(pi*$)/81">
                                          <p:val>
                                            <p:fltVal val="0"/>
                                          </p:val>
                                        </p:tav>
                                        <p:tav tm="100000">
                                          <p:val>
                                            <p:fltVal val="1"/>
                                          </p:val>
                                        </p:tav>
                                      </p:tavLst>
                                    </p:anim>
                                    <p:animScale>
                                      <p:cBhvr>
                                        <p:cTn id="31" dur="26">
                                          <p:stCondLst>
                                            <p:cond delay="650"/>
                                          </p:stCondLst>
                                        </p:cTn>
                                        <p:tgtEl>
                                          <p:spTgt spid="17437"/>
                                        </p:tgtEl>
                                      </p:cBhvr>
                                      <p:to x="100000" y="60000"/>
                                    </p:animScale>
                                    <p:animScale>
                                      <p:cBhvr>
                                        <p:cTn id="32" dur="166" decel="50000">
                                          <p:stCondLst>
                                            <p:cond delay="676"/>
                                          </p:stCondLst>
                                        </p:cTn>
                                        <p:tgtEl>
                                          <p:spTgt spid="17437"/>
                                        </p:tgtEl>
                                      </p:cBhvr>
                                      <p:to x="100000" y="100000"/>
                                    </p:animScale>
                                    <p:animScale>
                                      <p:cBhvr>
                                        <p:cTn id="33" dur="26">
                                          <p:stCondLst>
                                            <p:cond delay="1312"/>
                                          </p:stCondLst>
                                        </p:cTn>
                                        <p:tgtEl>
                                          <p:spTgt spid="17437"/>
                                        </p:tgtEl>
                                      </p:cBhvr>
                                      <p:to x="100000" y="80000"/>
                                    </p:animScale>
                                    <p:animScale>
                                      <p:cBhvr>
                                        <p:cTn id="34" dur="166" decel="50000">
                                          <p:stCondLst>
                                            <p:cond delay="1338"/>
                                          </p:stCondLst>
                                        </p:cTn>
                                        <p:tgtEl>
                                          <p:spTgt spid="17437"/>
                                        </p:tgtEl>
                                      </p:cBhvr>
                                      <p:to x="100000" y="100000"/>
                                    </p:animScale>
                                    <p:animScale>
                                      <p:cBhvr>
                                        <p:cTn id="35" dur="26">
                                          <p:stCondLst>
                                            <p:cond delay="1642"/>
                                          </p:stCondLst>
                                        </p:cTn>
                                        <p:tgtEl>
                                          <p:spTgt spid="17437"/>
                                        </p:tgtEl>
                                      </p:cBhvr>
                                      <p:to x="100000" y="90000"/>
                                    </p:animScale>
                                    <p:animScale>
                                      <p:cBhvr>
                                        <p:cTn id="36" dur="166" decel="50000">
                                          <p:stCondLst>
                                            <p:cond delay="1668"/>
                                          </p:stCondLst>
                                        </p:cTn>
                                        <p:tgtEl>
                                          <p:spTgt spid="17437"/>
                                        </p:tgtEl>
                                      </p:cBhvr>
                                      <p:to x="100000" y="100000"/>
                                    </p:animScale>
                                    <p:animScale>
                                      <p:cBhvr>
                                        <p:cTn id="37" dur="26">
                                          <p:stCondLst>
                                            <p:cond delay="1808"/>
                                          </p:stCondLst>
                                        </p:cTn>
                                        <p:tgtEl>
                                          <p:spTgt spid="17437"/>
                                        </p:tgtEl>
                                      </p:cBhvr>
                                      <p:to x="100000" y="95000"/>
                                    </p:animScale>
                                    <p:animScale>
                                      <p:cBhvr>
                                        <p:cTn id="38" dur="166" decel="50000">
                                          <p:stCondLst>
                                            <p:cond delay="1834"/>
                                          </p:stCondLst>
                                        </p:cTn>
                                        <p:tgtEl>
                                          <p:spTgt spid="17437"/>
                                        </p:tgtEl>
                                      </p:cBhvr>
                                      <p:to x="100000" y="100000"/>
                                    </p:animScale>
                                  </p:childTnLst>
                                </p:cTn>
                              </p:par>
                              <p:par>
                                <p:cTn id="39" presetID="26" presetClass="entr" presetSubtype="0" fill="hold" grpId="0" nodeType="withEffect" nodePh="1">
                                  <p:stCondLst>
                                    <p:cond delay="0"/>
                                  </p:stCondLst>
                                  <p:endCondLst>
                                    <p:cond evt="begin" delay="0">
                                      <p:tn val="39"/>
                                    </p:cond>
                                  </p:endCondLst>
                                  <p:childTnLst>
                                    <p:set>
                                      <p:cBhvr>
                                        <p:cTn id="40" dur="1" fill="hold">
                                          <p:stCondLst>
                                            <p:cond delay="0"/>
                                          </p:stCondLst>
                                        </p:cTn>
                                        <p:tgtEl>
                                          <p:spTgt spid="19497"/>
                                        </p:tgtEl>
                                        <p:attrNameLst>
                                          <p:attrName>style.visibility</p:attrName>
                                        </p:attrNameLst>
                                      </p:cBhvr>
                                      <p:to>
                                        <p:strVal val="visible"/>
                                      </p:to>
                                    </p:set>
                                    <p:animEffect transition="in" filter="wipe(down)">
                                      <p:cBhvr>
                                        <p:cTn id="41" dur="580">
                                          <p:stCondLst>
                                            <p:cond delay="0"/>
                                          </p:stCondLst>
                                        </p:cTn>
                                        <p:tgtEl>
                                          <p:spTgt spid="19497"/>
                                        </p:tgtEl>
                                      </p:cBhvr>
                                    </p:animEffect>
                                    <p:anim calcmode="lin" valueType="num">
                                      <p:cBhvr>
                                        <p:cTn id="42" dur="1822" tmFilter="0,0; 0.14,0.36; 0.43,0.73; 0.71,0.91; 1.0,1.0">
                                          <p:stCondLst>
                                            <p:cond delay="0"/>
                                          </p:stCondLst>
                                        </p:cTn>
                                        <p:tgtEl>
                                          <p:spTgt spid="19497"/>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9497"/>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9497"/>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9497"/>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9497"/>
                                        </p:tgtEl>
                                        <p:attrNameLst>
                                          <p:attrName>ppt_y</p:attrName>
                                        </p:attrNameLst>
                                      </p:cBhvr>
                                      <p:tavLst>
                                        <p:tav tm="0" fmla="#ppt_y-sin(pi*$)/81">
                                          <p:val>
                                            <p:fltVal val="0"/>
                                          </p:val>
                                        </p:tav>
                                        <p:tav tm="100000">
                                          <p:val>
                                            <p:fltVal val="1"/>
                                          </p:val>
                                        </p:tav>
                                      </p:tavLst>
                                    </p:anim>
                                    <p:animScale>
                                      <p:cBhvr>
                                        <p:cTn id="47" dur="26">
                                          <p:stCondLst>
                                            <p:cond delay="650"/>
                                          </p:stCondLst>
                                        </p:cTn>
                                        <p:tgtEl>
                                          <p:spTgt spid="19497"/>
                                        </p:tgtEl>
                                      </p:cBhvr>
                                      <p:to x="100000" y="60000"/>
                                    </p:animScale>
                                    <p:animScale>
                                      <p:cBhvr>
                                        <p:cTn id="48" dur="166" decel="50000">
                                          <p:stCondLst>
                                            <p:cond delay="676"/>
                                          </p:stCondLst>
                                        </p:cTn>
                                        <p:tgtEl>
                                          <p:spTgt spid="19497"/>
                                        </p:tgtEl>
                                      </p:cBhvr>
                                      <p:to x="100000" y="100000"/>
                                    </p:animScale>
                                    <p:animScale>
                                      <p:cBhvr>
                                        <p:cTn id="49" dur="26">
                                          <p:stCondLst>
                                            <p:cond delay="1312"/>
                                          </p:stCondLst>
                                        </p:cTn>
                                        <p:tgtEl>
                                          <p:spTgt spid="19497"/>
                                        </p:tgtEl>
                                      </p:cBhvr>
                                      <p:to x="100000" y="80000"/>
                                    </p:animScale>
                                    <p:animScale>
                                      <p:cBhvr>
                                        <p:cTn id="50" dur="166" decel="50000">
                                          <p:stCondLst>
                                            <p:cond delay="1338"/>
                                          </p:stCondLst>
                                        </p:cTn>
                                        <p:tgtEl>
                                          <p:spTgt spid="19497"/>
                                        </p:tgtEl>
                                      </p:cBhvr>
                                      <p:to x="100000" y="100000"/>
                                    </p:animScale>
                                    <p:animScale>
                                      <p:cBhvr>
                                        <p:cTn id="51" dur="26">
                                          <p:stCondLst>
                                            <p:cond delay="1642"/>
                                          </p:stCondLst>
                                        </p:cTn>
                                        <p:tgtEl>
                                          <p:spTgt spid="19497"/>
                                        </p:tgtEl>
                                      </p:cBhvr>
                                      <p:to x="100000" y="90000"/>
                                    </p:animScale>
                                    <p:animScale>
                                      <p:cBhvr>
                                        <p:cTn id="52" dur="166" decel="50000">
                                          <p:stCondLst>
                                            <p:cond delay="1668"/>
                                          </p:stCondLst>
                                        </p:cTn>
                                        <p:tgtEl>
                                          <p:spTgt spid="19497"/>
                                        </p:tgtEl>
                                      </p:cBhvr>
                                      <p:to x="100000" y="100000"/>
                                    </p:animScale>
                                    <p:animScale>
                                      <p:cBhvr>
                                        <p:cTn id="53" dur="26">
                                          <p:stCondLst>
                                            <p:cond delay="1808"/>
                                          </p:stCondLst>
                                        </p:cTn>
                                        <p:tgtEl>
                                          <p:spTgt spid="19497"/>
                                        </p:tgtEl>
                                      </p:cBhvr>
                                      <p:to x="100000" y="95000"/>
                                    </p:animScale>
                                    <p:animScale>
                                      <p:cBhvr>
                                        <p:cTn id="54" dur="166" decel="50000">
                                          <p:stCondLst>
                                            <p:cond delay="1834"/>
                                          </p:stCondLst>
                                        </p:cTn>
                                        <p:tgtEl>
                                          <p:spTgt spid="19497"/>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down)">
                                      <p:cBhvr>
                                        <p:cTn id="57" dur="580">
                                          <p:stCondLst>
                                            <p:cond delay="0"/>
                                          </p:stCondLst>
                                        </p:cTn>
                                        <p:tgtEl>
                                          <p:spTgt spid="49"/>
                                        </p:tgtEl>
                                      </p:cBhvr>
                                    </p:animEffect>
                                    <p:anim calcmode="lin" valueType="num">
                                      <p:cBhvr>
                                        <p:cTn id="58"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63" dur="26">
                                          <p:stCondLst>
                                            <p:cond delay="650"/>
                                          </p:stCondLst>
                                        </p:cTn>
                                        <p:tgtEl>
                                          <p:spTgt spid="49"/>
                                        </p:tgtEl>
                                      </p:cBhvr>
                                      <p:to x="100000" y="60000"/>
                                    </p:animScale>
                                    <p:animScale>
                                      <p:cBhvr>
                                        <p:cTn id="64" dur="166" decel="50000">
                                          <p:stCondLst>
                                            <p:cond delay="676"/>
                                          </p:stCondLst>
                                        </p:cTn>
                                        <p:tgtEl>
                                          <p:spTgt spid="49"/>
                                        </p:tgtEl>
                                      </p:cBhvr>
                                      <p:to x="100000" y="100000"/>
                                    </p:animScale>
                                    <p:animScale>
                                      <p:cBhvr>
                                        <p:cTn id="65" dur="26">
                                          <p:stCondLst>
                                            <p:cond delay="1312"/>
                                          </p:stCondLst>
                                        </p:cTn>
                                        <p:tgtEl>
                                          <p:spTgt spid="49"/>
                                        </p:tgtEl>
                                      </p:cBhvr>
                                      <p:to x="100000" y="80000"/>
                                    </p:animScale>
                                    <p:animScale>
                                      <p:cBhvr>
                                        <p:cTn id="66" dur="166" decel="50000">
                                          <p:stCondLst>
                                            <p:cond delay="1338"/>
                                          </p:stCondLst>
                                        </p:cTn>
                                        <p:tgtEl>
                                          <p:spTgt spid="49"/>
                                        </p:tgtEl>
                                      </p:cBhvr>
                                      <p:to x="100000" y="100000"/>
                                    </p:animScale>
                                    <p:animScale>
                                      <p:cBhvr>
                                        <p:cTn id="67" dur="26">
                                          <p:stCondLst>
                                            <p:cond delay="1642"/>
                                          </p:stCondLst>
                                        </p:cTn>
                                        <p:tgtEl>
                                          <p:spTgt spid="49"/>
                                        </p:tgtEl>
                                      </p:cBhvr>
                                      <p:to x="100000" y="90000"/>
                                    </p:animScale>
                                    <p:animScale>
                                      <p:cBhvr>
                                        <p:cTn id="68" dur="166" decel="50000">
                                          <p:stCondLst>
                                            <p:cond delay="1668"/>
                                          </p:stCondLst>
                                        </p:cTn>
                                        <p:tgtEl>
                                          <p:spTgt spid="49"/>
                                        </p:tgtEl>
                                      </p:cBhvr>
                                      <p:to x="100000" y="100000"/>
                                    </p:animScale>
                                    <p:animScale>
                                      <p:cBhvr>
                                        <p:cTn id="69" dur="26">
                                          <p:stCondLst>
                                            <p:cond delay="1808"/>
                                          </p:stCondLst>
                                        </p:cTn>
                                        <p:tgtEl>
                                          <p:spTgt spid="49"/>
                                        </p:tgtEl>
                                      </p:cBhvr>
                                      <p:to x="100000" y="95000"/>
                                    </p:animScale>
                                    <p:animScale>
                                      <p:cBhvr>
                                        <p:cTn id="70" dur="166" decel="50000">
                                          <p:stCondLst>
                                            <p:cond delay="1834"/>
                                          </p:stCondLst>
                                        </p:cTn>
                                        <p:tgtEl>
                                          <p:spTgt spid="49"/>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wipe(down)">
                                      <p:cBhvr>
                                        <p:cTn id="73" dur="580">
                                          <p:stCondLst>
                                            <p:cond delay="0"/>
                                          </p:stCondLst>
                                        </p:cTn>
                                        <p:tgtEl>
                                          <p:spTgt spid="51"/>
                                        </p:tgtEl>
                                      </p:cBhvr>
                                    </p:animEffect>
                                    <p:anim calcmode="lin" valueType="num">
                                      <p:cBhvr>
                                        <p:cTn id="74"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79" dur="26">
                                          <p:stCondLst>
                                            <p:cond delay="650"/>
                                          </p:stCondLst>
                                        </p:cTn>
                                        <p:tgtEl>
                                          <p:spTgt spid="51"/>
                                        </p:tgtEl>
                                      </p:cBhvr>
                                      <p:to x="100000" y="60000"/>
                                    </p:animScale>
                                    <p:animScale>
                                      <p:cBhvr>
                                        <p:cTn id="80" dur="166" decel="50000">
                                          <p:stCondLst>
                                            <p:cond delay="676"/>
                                          </p:stCondLst>
                                        </p:cTn>
                                        <p:tgtEl>
                                          <p:spTgt spid="51"/>
                                        </p:tgtEl>
                                      </p:cBhvr>
                                      <p:to x="100000" y="100000"/>
                                    </p:animScale>
                                    <p:animScale>
                                      <p:cBhvr>
                                        <p:cTn id="81" dur="26">
                                          <p:stCondLst>
                                            <p:cond delay="1312"/>
                                          </p:stCondLst>
                                        </p:cTn>
                                        <p:tgtEl>
                                          <p:spTgt spid="51"/>
                                        </p:tgtEl>
                                      </p:cBhvr>
                                      <p:to x="100000" y="80000"/>
                                    </p:animScale>
                                    <p:animScale>
                                      <p:cBhvr>
                                        <p:cTn id="82" dur="166" decel="50000">
                                          <p:stCondLst>
                                            <p:cond delay="1338"/>
                                          </p:stCondLst>
                                        </p:cTn>
                                        <p:tgtEl>
                                          <p:spTgt spid="51"/>
                                        </p:tgtEl>
                                      </p:cBhvr>
                                      <p:to x="100000" y="100000"/>
                                    </p:animScale>
                                    <p:animScale>
                                      <p:cBhvr>
                                        <p:cTn id="83" dur="26">
                                          <p:stCondLst>
                                            <p:cond delay="1642"/>
                                          </p:stCondLst>
                                        </p:cTn>
                                        <p:tgtEl>
                                          <p:spTgt spid="51"/>
                                        </p:tgtEl>
                                      </p:cBhvr>
                                      <p:to x="100000" y="90000"/>
                                    </p:animScale>
                                    <p:animScale>
                                      <p:cBhvr>
                                        <p:cTn id="84" dur="166" decel="50000">
                                          <p:stCondLst>
                                            <p:cond delay="1668"/>
                                          </p:stCondLst>
                                        </p:cTn>
                                        <p:tgtEl>
                                          <p:spTgt spid="51"/>
                                        </p:tgtEl>
                                      </p:cBhvr>
                                      <p:to x="100000" y="100000"/>
                                    </p:animScale>
                                    <p:animScale>
                                      <p:cBhvr>
                                        <p:cTn id="85" dur="26">
                                          <p:stCondLst>
                                            <p:cond delay="1808"/>
                                          </p:stCondLst>
                                        </p:cTn>
                                        <p:tgtEl>
                                          <p:spTgt spid="51"/>
                                        </p:tgtEl>
                                      </p:cBhvr>
                                      <p:to x="100000" y="95000"/>
                                    </p:animScale>
                                    <p:animScale>
                                      <p:cBhvr>
                                        <p:cTn id="86" dur="166" decel="50000">
                                          <p:stCondLst>
                                            <p:cond delay="1834"/>
                                          </p:stCondLst>
                                        </p:cTn>
                                        <p:tgtEl>
                                          <p:spTgt spid="51"/>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down)">
                                      <p:cBhvr>
                                        <p:cTn id="89" dur="580">
                                          <p:stCondLst>
                                            <p:cond delay="0"/>
                                          </p:stCondLst>
                                        </p:cTn>
                                        <p:tgtEl>
                                          <p:spTgt spid="57"/>
                                        </p:tgtEl>
                                      </p:cBhvr>
                                    </p:animEffect>
                                    <p:anim calcmode="lin" valueType="num">
                                      <p:cBhvr>
                                        <p:cTn id="90"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95" dur="26">
                                          <p:stCondLst>
                                            <p:cond delay="650"/>
                                          </p:stCondLst>
                                        </p:cTn>
                                        <p:tgtEl>
                                          <p:spTgt spid="57"/>
                                        </p:tgtEl>
                                      </p:cBhvr>
                                      <p:to x="100000" y="60000"/>
                                    </p:animScale>
                                    <p:animScale>
                                      <p:cBhvr>
                                        <p:cTn id="96" dur="166" decel="50000">
                                          <p:stCondLst>
                                            <p:cond delay="676"/>
                                          </p:stCondLst>
                                        </p:cTn>
                                        <p:tgtEl>
                                          <p:spTgt spid="57"/>
                                        </p:tgtEl>
                                      </p:cBhvr>
                                      <p:to x="100000" y="100000"/>
                                    </p:animScale>
                                    <p:animScale>
                                      <p:cBhvr>
                                        <p:cTn id="97" dur="26">
                                          <p:stCondLst>
                                            <p:cond delay="1312"/>
                                          </p:stCondLst>
                                        </p:cTn>
                                        <p:tgtEl>
                                          <p:spTgt spid="57"/>
                                        </p:tgtEl>
                                      </p:cBhvr>
                                      <p:to x="100000" y="80000"/>
                                    </p:animScale>
                                    <p:animScale>
                                      <p:cBhvr>
                                        <p:cTn id="98" dur="166" decel="50000">
                                          <p:stCondLst>
                                            <p:cond delay="1338"/>
                                          </p:stCondLst>
                                        </p:cTn>
                                        <p:tgtEl>
                                          <p:spTgt spid="57"/>
                                        </p:tgtEl>
                                      </p:cBhvr>
                                      <p:to x="100000" y="100000"/>
                                    </p:animScale>
                                    <p:animScale>
                                      <p:cBhvr>
                                        <p:cTn id="99" dur="26">
                                          <p:stCondLst>
                                            <p:cond delay="1642"/>
                                          </p:stCondLst>
                                        </p:cTn>
                                        <p:tgtEl>
                                          <p:spTgt spid="57"/>
                                        </p:tgtEl>
                                      </p:cBhvr>
                                      <p:to x="100000" y="90000"/>
                                    </p:animScale>
                                    <p:animScale>
                                      <p:cBhvr>
                                        <p:cTn id="100" dur="166" decel="50000">
                                          <p:stCondLst>
                                            <p:cond delay="1668"/>
                                          </p:stCondLst>
                                        </p:cTn>
                                        <p:tgtEl>
                                          <p:spTgt spid="57"/>
                                        </p:tgtEl>
                                      </p:cBhvr>
                                      <p:to x="100000" y="100000"/>
                                    </p:animScale>
                                    <p:animScale>
                                      <p:cBhvr>
                                        <p:cTn id="101" dur="26">
                                          <p:stCondLst>
                                            <p:cond delay="1808"/>
                                          </p:stCondLst>
                                        </p:cTn>
                                        <p:tgtEl>
                                          <p:spTgt spid="57"/>
                                        </p:tgtEl>
                                      </p:cBhvr>
                                      <p:to x="100000" y="95000"/>
                                    </p:animScale>
                                    <p:animScale>
                                      <p:cBhvr>
                                        <p:cTn id="102" dur="166" decel="50000">
                                          <p:stCondLst>
                                            <p:cond delay="1834"/>
                                          </p:stCondLst>
                                        </p:cTn>
                                        <p:tgtEl>
                                          <p:spTgt spid="57"/>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80">
                                          <p:stCondLst>
                                            <p:cond delay="0"/>
                                          </p:stCondLst>
                                        </p:cTn>
                                        <p:tgtEl>
                                          <p:spTgt spid="60"/>
                                        </p:tgtEl>
                                      </p:cBhvr>
                                    </p:animEffect>
                                    <p:anim calcmode="lin" valueType="num">
                                      <p:cBhvr>
                                        <p:cTn id="10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111" dur="26">
                                          <p:stCondLst>
                                            <p:cond delay="650"/>
                                          </p:stCondLst>
                                        </p:cTn>
                                        <p:tgtEl>
                                          <p:spTgt spid="60"/>
                                        </p:tgtEl>
                                      </p:cBhvr>
                                      <p:to x="100000" y="60000"/>
                                    </p:animScale>
                                    <p:animScale>
                                      <p:cBhvr>
                                        <p:cTn id="112" dur="166" decel="50000">
                                          <p:stCondLst>
                                            <p:cond delay="676"/>
                                          </p:stCondLst>
                                        </p:cTn>
                                        <p:tgtEl>
                                          <p:spTgt spid="60"/>
                                        </p:tgtEl>
                                      </p:cBhvr>
                                      <p:to x="100000" y="100000"/>
                                    </p:animScale>
                                    <p:animScale>
                                      <p:cBhvr>
                                        <p:cTn id="113" dur="26">
                                          <p:stCondLst>
                                            <p:cond delay="1312"/>
                                          </p:stCondLst>
                                        </p:cTn>
                                        <p:tgtEl>
                                          <p:spTgt spid="60"/>
                                        </p:tgtEl>
                                      </p:cBhvr>
                                      <p:to x="100000" y="80000"/>
                                    </p:animScale>
                                    <p:animScale>
                                      <p:cBhvr>
                                        <p:cTn id="114" dur="166" decel="50000">
                                          <p:stCondLst>
                                            <p:cond delay="1338"/>
                                          </p:stCondLst>
                                        </p:cTn>
                                        <p:tgtEl>
                                          <p:spTgt spid="60"/>
                                        </p:tgtEl>
                                      </p:cBhvr>
                                      <p:to x="100000" y="100000"/>
                                    </p:animScale>
                                    <p:animScale>
                                      <p:cBhvr>
                                        <p:cTn id="115" dur="26">
                                          <p:stCondLst>
                                            <p:cond delay="1642"/>
                                          </p:stCondLst>
                                        </p:cTn>
                                        <p:tgtEl>
                                          <p:spTgt spid="60"/>
                                        </p:tgtEl>
                                      </p:cBhvr>
                                      <p:to x="100000" y="90000"/>
                                    </p:animScale>
                                    <p:animScale>
                                      <p:cBhvr>
                                        <p:cTn id="116" dur="166" decel="50000">
                                          <p:stCondLst>
                                            <p:cond delay="1668"/>
                                          </p:stCondLst>
                                        </p:cTn>
                                        <p:tgtEl>
                                          <p:spTgt spid="60"/>
                                        </p:tgtEl>
                                      </p:cBhvr>
                                      <p:to x="100000" y="100000"/>
                                    </p:animScale>
                                    <p:animScale>
                                      <p:cBhvr>
                                        <p:cTn id="117" dur="26">
                                          <p:stCondLst>
                                            <p:cond delay="1808"/>
                                          </p:stCondLst>
                                        </p:cTn>
                                        <p:tgtEl>
                                          <p:spTgt spid="60"/>
                                        </p:tgtEl>
                                      </p:cBhvr>
                                      <p:to x="100000" y="95000"/>
                                    </p:animScale>
                                    <p:animScale>
                                      <p:cBhvr>
                                        <p:cTn id="118" dur="166" decel="50000">
                                          <p:stCondLst>
                                            <p:cond delay="1834"/>
                                          </p:stCondLst>
                                        </p:cTn>
                                        <p:tgtEl>
                                          <p:spTgt spid="60"/>
                                        </p:tgtEl>
                                      </p:cBhvr>
                                      <p:to x="100000" y="100000"/>
                                    </p:animScale>
                                  </p:childTnLst>
                                </p:cTn>
                              </p:par>
                              <p:par>
                                <p:cTn id="119" presetID="26" presetClass="entr" presetSubtype="0" fill="hold" nodeType="withEffect">
                                  <p:stCondLst>
                                    <p:cond delay="0"/>
                                  </p:stCondLst>
                                  <p:childTnLst>
                                    <p:set>
                                      <p:cBhvr>
                                        <p:cTn id="120" dur="1" fill="hold">
                                          <p:stCondLst>
                                            <p:cond delay="0"/>
                                          </p:stCondLst>
                                        </p:cTn>
                                        <p:tgtEl>
                                          <p:spTgt spid="63"/>
                                        </p:tgtEl>
                                        <p:attrNameLst>
                                          <p:attrName>style.visibility</p:attrName>
                                        </p:attrNameLst>
                                      </p:cBhvr>
                                      <p:to>
                                        <p:strVal val="visible"/>
                                      </p:to>
                                    </p:set>
                                    <p:animEffect transition="in" filter="wipe(down)">
                                      <p:cBhvr>
                                        <p:cTn id="121" dur="580">
                                          <p:stCondLst>
                                            <p:cond delay="0"/>
                                          </p:stCondLst>
                                        </p:cTn>
                                        <p:tgtEl>
                                          <p:spTgt spid="63"/>
                                        </p:tgtEl>
                                      </p:cBhvr>
                                    </p:animEffect>
                                    <p:anim calcmode="lin" valueType="num">
                                      <p:cBhvr>
                                        <p:cTn id="12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27" dur="26">
                                          <p:stCondLst>
                                            <p:cond delay="650"/>
                                          </p:stCondLst>
                                        </p:cTn>
                                        <p:tgtEl>
                                          <p:spTgt spid="63"/>
                                        </p:tgtEl>
                                      </p:cBhvr>
                                      <p:to x="100000" y="60000"/>
                                    </p:animScale>
                                    <p:animScale>
                                      <p:cBhvr>
                                        <p:cTn id="128" dur="166" decel="50000">
                                          <p:stCondLst>
                                            <p:cond delay="676"/>
                                          </p:stCondLst>
                                        </p:cTn>
                                        <p:tgtEl>
                                          <p:spTgt spid="63"/>
                                        </p:tgtEl>
                                      </p:cBhvr>
                                      <p:to x="100000" y="100000"/>
                                    </p:animScale>
                                    <p:animScale>
                                      <p:cBhvr>
                                        <p:cTn id="129" dur="26">
                                          <p:stCondLst>
                                            <p:cond delay="1312"/>
                                          </p:stCondLst>
                                        </p:cTn>
                                        <p:tgtEl>
                                          <p:spTgt spid="63"/>
                                        </p:tgtEl>
                                      </p:cBhvr>
                                      <p:to x="100000" y="80000"/>
                                    </p:animScale>
                                    <p:animScale>
                                      <p:cBhvr>
                                        <p:cTn id="130" dur="166" decel="50000">
                                          <p:stCondLst>
                                            <p:cond delay="1338"/>
                                          </p:stCondLst>
                                        </p:cTn>
                                        <p:tgtEl>
                                          <p:spTgt spid="63"/>
                                        </p:tgtEl>
                                      </p:cBhvr>
                                      <p:to x="100000" y="100000"/>
                                    </p:animScale>
                                    <p:animScale>
                                      <p:cBhvr>
                                        <p:cTn id="131" dur="26">
                                          <p:stCondLst>
                                            <p:cond delay="1642"/>
                                          </p:stCondLst>
                                        </p:cTn>
                                        <p:tgtEl>
                                          <p:spTgt spid="63"/>
                                        </p:tgtEl>
                                      </p:cBhvr>
                                      <p:to x="100000" y="90000"/>
                                    </p:animScale>
                                    <p:animScale>
                                      <p:cBhvr>
                                        <p:cTn id="132" dur="166" decel="50000">
                                          <p:stCondLst>
                                            <p:cond delay="1668"/>
                                          </p:stCondLst>
                                        </p:cTn>
                                        <p:tgtEl>
                                          <p:spTgt spid="63"/>
                                        </p:tgtEl>
                                      </p:cBhvr>
                                      <p:to x="100000" y="100000"/>
                                    </p:animScale>
                                    <p:animScale>
                                      <p:cBhvr>
                                        <p:cTn id="133" dur="26">
                                          <p:stCondLst>
                                            <p:cond delay="1808"/>
                                          </p:stCondLst>
                                        </p:cTn>
                                        <p:tgtEl>
                                          <p:spTgt spid="63"/>
                                        </p:tgtEl>
                                      </p:cBhvr>
                                      <p:to x="100000" y="95000"/>
                                    </p:animScale>
                                    <p:animScale>
                                      <p:cBhvr>
                                        <p:cTn id="134" dur="166" decel="50000">
                                          <p:stCondLst>
                                            <p:cond delay="1834"/>
                                          </p:stCondLst>
                                        </p:cTn>
                                        <p:tgtEl>
                                          <p:spTgt spid="63"/>
                                        </p:tgtEl>
                                      </p:cBhvr>
                                      <p:to x="100000" y="100000"/>
                                    </p:animScale>
                                  </p:childTnLst>
                                </p:cTn>
                              </p:par>
                              <p:par>
                                <p:cTn id="135" presetID="26" presetClass="entr" presetSubtype="0" fill="hold" nodeType="withEffect">
                                  <p:stCondLst>
                                    <p:cond delay="0"/>
                                  </p:stCondLst>
                                  <p:childTnLst>
                                    <p:set>
                                      <p:cBhvr>
                                        <p:cTn id="136" dur="1" fill="hold">
                                          <p:stCondLst>
                                            <p:cond delay="0"/>
                                          </p:stCondLst>
                                        </p:cTn>
                                        <p:tgtEl>
                                          <p:spTgt spid="66"/>
                                        </p:tgtEl>
                                        <p:attrNameLst>
                                          <p:attrName>style.visibility</p:attrName>
                                        </p:attrNameLst>
                                      </p:cBhvr>
                                      <p:to>
                                        <p:strVal val="visible"/>
                                      </p:to>
                                    </p:set>
                                    <p:animEffect transition="in" filter="wipe(down)">
                                      <p:cBhvr>
                                        <p:cTn id="137" dur="580">
                                          <p:stCondLst>
                                            <p:cond delay="0"/>
                                          </p:stCondLst>
                                        </p:cTn>
                                        <p:tgtEl>
                                          <p:spTgt spid="66"/>
                                        </p:tgtEl>
                                      </p:cBhvr>
                                    </p:animEffect>
                                    <p:anim calcmode="lin" valueType="num">
                                      <p:cBhvr>
                                        <p:cTn id="138"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143" dur="26">
                                          <p:stCondLst>
                                            <p:cond delay="650"/>
                                          </p:stCondLst>
                                        </p:cTn>
                                        <p:tgtEl>
                                          <p:spTgt spid="66"/>
                                        </p:tgtEl>
                                      </p:cBhvr>
                                      <p:to x="100000" y="60000"/>
                                    </p:animScale>
                                    <p:animScale>
                                      <p:cBhvr>
                                        <p:cTn id="144" dur="166" decel="50000">
                                          <p:stCondLst>
                                            <p:cond delay="676"/>
                                          </p:stCondLst>
                                        </p:cTn>
                                        <p:tgtEl>
                                          <p:spTgt spid="66"/>
                                        </p:tgtEl>
                                      </p:cBhvr>
                                      <p:to x="100000" y="100000"/>
                                    </p:animScale>
                                    <p:animScale>
                                      <p:cBhvr>
                                        <p:cTn id="145" dur="26">
                                          <p:stCondLst>
                                            <p:cond delay="1312"/>
                                          </p:stCondLst>
                                        </p:cTn>
                                        <p:tgtEl>
                                          <p:spTgt spid="66"/>
                                        </p:tgtEl>
                                      </p:cBhvr>
                                      <p:to x="100000" y="80000"/>
                                    </p:animScale>
                                    <p:animScale>
                                      <p:cBhvr>
                                        <p:cTn id="146" dur="166" decel="50000">
                                          <p:stCondLst>
                                            <p:cond delay="1338"/>
                                          </p:stCondLst>
                                        </p:cTn>
                                        <p:tgtEl>
                                          <p:spTgt spid="66"/>
                                        </p:tgtEl>
                                      </p:cBhvr>
                                      <p:to x="100000" y="100000"/>
                                    </p:animScale>
                                    <p:animScale>
                                      <p:cBhvr>
                                        <p:cTn id="147" dur="26">
                                          <p:stCondLst>
                                            <p:cond delay="1642"/>
                                          </p:stCondLst>
                                        </p:cTn>
                                        <p:tgtEl>
                                          <p:spTgt spid="66"/>
                                        </p:tgtEl>
                                      </p:cBhvr>
                                      <p:to x="100000" y="90000"/>
                                    </p:animScale>
                                    <p:animScale>
                                      <p:cBhvr>
                                        <p:cTn id="148" dur="166" decel="50000">
                                          <p:stCondLst>
                                            <p:cond delay="1668"/>
                                          </p:stCondLst>
                                        </p:cTn>
                                        <p:tgtEl>
                                          <p:spTgt spid="66"/>
                                        </p:tgtEl>
                                      </p:cBhvr>
                                      <p:to x="100000" y="100000"/>
                                    </p:animScale>
                                    <p:animScale>
                                      <p:cBhvr>
                                        <p:cTn id="149" dur="26">
                                          <p:stCondLst>
                                            <p:cond delay="1808"/>
                                          </p:stCondLst>
                                        </p:cTn>
                                        <p:tgtEl>
                                          <p:spTgt spid="66"/>
                                        </p:tgtEl>
                                      </p:cBhvr>
                                      <p:to x="100000" y="95000"/>
                                    </p:animScale>
                                    <p:animScale>
                                      <p:cBhvr>
                                        <p:cTn id="150" dur="166" decel="50000">
                                          <p:stCondLst>
                                            <p:cond delay="1834"/>
                                          </p:stCondLst>
                                        </p:cTn>
                                        <p:tgtEl>
                                          <p:spTgt spid="66"/>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70"/>
                                        </p:tgtEl>
                                        <p:attrNameLst>
                                          <p:attrName>style.visibility</p:attrName>
                                        </p:attrNameLst>
                                      </p:cBhvr>
                                      <p:to>
                                        <p:strVal val="visible"/>
                                      </p:to>
                                    </p:set>
                                    <p:animEffect transition="in" filter="wipe(down)">
                                      <p:cBhvr>
                                        <p:cTn id="153" dur="580">
                                          <p:stCondLst>
                                            <p:cond delay="0"/>
                                          </p:stCondLst>
                                        </p:cTn>
                                        <p:tgtEl>
                                          <p:spTgt spid="70"/>
                                        </p:tgtEl>
                                      </p:cBhvr>
                                    </p:animEffect>
                                    <p:anim calcmode="lin" valueType="num">
                                      <p:cBhvr>
                                        <p:cTn id="154"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159" dur="26">
                                          <p:stCondLst>
                                            <p:cond delay="650"/>
                                          </p:stCondLst>
                                        </p:cTn>
                                        <p:tgtEl>
                                          <p:spTgt spid="70"/>
                                        </p:tgtEl>
                                      </p:cBhvr>
                                      <p:to x="100000" y="60000"/>
                                    </p:animScale>
                                    <p:animScale>
                                      <p:cBhvr>
                                        <p:cTn id="160" dur="166" decel="50000">
                                          <p:stCondLst>
                                            <p:cond delay="676"/>
                                          </p:stCondLst>
                                        </p:cTn>
                                        <p:tgtEl>
                                          <p:spTgt spid="70"/>
                                        </p:tgtEl>
                                      </p:cBhvr>
                                      <p:to x="100000" y="100000"/>
                                    </p:animScale>
                                    <p:animScale>
                                      <p:cBhvr>
                                        <p:cTn id="161" dur="26">
                                          <p:stCondLst>
                                            <p:cond delay="1312"/>
                                          </p:stCondLst>
                                        </p:cTn>
                                        <p:tgtEl>
                                          <p:spTgt spid="70"/>
                                        </p:tgtEl>
                                      </p:cBhvr>
                                      <p:to x="100000" y="80000"/>
                                    </p:animScale>
                                    <p:animScale>
                                      <p:cBhvr>
                                        <p:cTn id="162" dur="166" decel="50000">
                                          <p:stCondLst>
                                            <p:cond delay="1338"/>
                                          </p:stCondLst>
                                        </p:cTn>
                                        <p:tgtEl>
                                          <p:spTgt spid="70"/>
                                        </p:tgtEl>
                                      </p:cBhvr>
                                      <p:to x="100000" y="100000"/>
                                    </p:animScale>
                                    <p:animScale>
                                      <p:cBhvr>
                                        <p:cTn id="163" dur="26">
                                          <p:stCondLst>
                                            <p:cond delay="1642"/>
                                          </p:stCondLst>
                                        </p:cTn>
                                        <p:tgtEl>
                                          <p:spTgt spid="70"/>
                                        </p:tgtEl>
                                      </p:cBhvr>
                                      <p:to x="100000" y="90000"/>
                                    </p:animScale>
                                    <p:animScale>
                                      <p:cBhvr>
                                        <p:cTn id="164" dur="166" decel="50000">
                                          <p:stCondLst>
                                            <p:cond delay="1668"/>
                                          </p:stCondLst>
                                        </p:cTn>
                                        <p:tgtEl>
                                          <p:spTgt spid="70"/>
                                        </p:tgtEl>
                                      </p:cBhvr>
                                      <p:to x="100000" y="100000"/>
                                    </p:animScale>
                                    <p:animScale>
                                      <p:cBhvr>
                                        <p:cTn id="165" dur="26">
                                          <p:stCondLst>
                                            <p:cond delay="1808"/>
                                          </p:stCondLst>
                                        </p:cTn>
                                        <p:tgtEl>
                                          <p:spTgt spid="70"/>
                                        </p:tgtEl>
                                      </p:cBhvr>
                                      <p:to x="100000" y="95000"/>
                                    </p:animScale>
                                    <p:animScale>
                                      <p:cBhvr>
                                        <p:cTn id="166" dur="166" decel="50000">
                                          <p:stCondLst>
                                            <p:cond delay="1834"/>
                                          </p:stCondLst>
                                        </p:cTn>
                                        <p:tgtEl>
                                          <p:spTgt spid="70"/>
                                        </p:tgtEl>
                                      </p:cBhvr>
                                      <p:to x="100000" y="100000"/>
                                    </p:animScale>
                                  </p:childTnLst>
                                </p:cTn>
                              </p:par>
                              <p:par>
                                <p:cTn id="167" presetID="26" presetClass="entr" presetSubtype="0" fill="hold" nodeType="withEffect">
                                  <p:stCondLst>
                                    <p:cond delay="0"/>
                                  </p:stCondLst>
                                  <p:childTnLst>
                                    <p:set>
                                      <p:cBhvr>
                                        <p:cTn id="168" dur="1" fill="hold">
                                          <p:stCondLst>
                                            <p:cond delay="0"/>
                                          </p:stCondLst>
                                        </p:cTn>
                                        <p:tgtEl>
                                          <p:spTgt spid="71"/>
                                        </p:tgtEl>
                                        <p:attrNameLst>
                                          <p:attrName>style.visibility</p:attrName>
                                        </p:attrNameLst>
                                      </p:cBhvr>
                                      <p:to>
                                        <p:strVal val="visible"/>
                                      </p:to>
                                    </p:set>
                                    <p:animEffect transition="in" filter="wipe(down)">
                                      <p:cBhvr>
                                        <p:cTn id="169" dur="580">
                                          <p:stCondLst>
                                            <p:cond delay="0"/>
                                          </p:stCondLst>
                                        </p:cTn>
                                        <p:tgtEl>
                                          <p:spTgt spid="71"/>
                                        </p:tgtEl>
                                      </p:cBhvr>
                                    </p:animEffect>
                                    <p:anim calcmode="lin" valueType="num">
                                      <p:cBhvr>
                                        <p:cTn id="170"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175" dur="26">
                                          <p:stCondLst>
                                            <p:cond delay="650"/>
                                          </p:stCondLst>
                                        </p:cTn>
                                        <p:tgtEl>
                                          <p:spTgt spid="71"/>
                                        </p:tgtEl>
                                      </p:cBhvr>
                                      <p:to x="100000" y="60000"/>
                                    </p:animScale>
                                    <p:animScale>
                                      <p:cBhvr>
                                        <p:cTn id="176" dur="166" decel="50000">
                                          <p:stCondLst>
                                            <p:cond delay="676"/>
                                          </p:stCondLst>
                                        </p:cTn>
                                        <p:tgtEl>
                                          <p:spTgt spid="71"/>
                                        </p:tgtEl>
                                      </p:cBhvr>
                                      <p:to x="100000" y="100000"/>
                                    </p:animScale>
                                    <p:animScale>
                                      <p:cBhvr>
                                        <p:cTn id="177" dur="26">
                                          <p:stCondLst>
                                            <p:cond delay="1312"/>
                                          </p:stCondLst>
                                        </p:cTn>
                                        <p:tgtEl>
                                          <p:spTgt spid="71"/>
                                        </p:tgtEl>
                                      </p:cBhvr>
                                      <p:to x="100000" y="80000"/>
                                    </p:animScale>
                                    <p:animScale>
                                      <p:cBhvr>
                                        <p:cTn id="178" dur="166" decel="50000">
                                          <p:stCondLst>
                                            <p:cond delay="1338"/>
                                          </p:stCondLst>
                                        </p:cTn>
                                        <p:tgtEl>
                                          <p:spTgt spid="71"/>
                                        </p:tgtEl>
                                      </p:cBhvr>
                                      <p:to x="100000" y="100000"/>
                                    </p:animScale>
                                    <p:animScale>
                                      <p:cBhvr>
                                        <p:cTn id="179" dur="26">
                                          <p:stCondLst>
                                            <p:cond delay="1642"/>
                                          </p:stCondLst>
                                        </p:cTn>
                                        <p:tgtEl>
                                          <p:spTgt spid="71"/>
                                        </p:tgtEl>
                                      </p:cBhvr>
                                      <p:to x="100000" y="90000"/>
                                    </p:animScale>
                                    <p:animScale>
                                      <p:cBhvr>
                                        <p:cTn id="180" dur="166" decel="50000">
                                          <p:stCondLst>
                                            <p:cond delay="1668"/>
                                          </p:stCondLst>
                                        </p:cTn>
                                        <p:tgtEl>
                                          <p:spTgt spid="71"/>
                                        </p:tgtEl>
                                      </p:cBhvr>
                                      <p:to x="100000" y="100000"/>
                                    </p:animScale>
                                    <p:animScale>
                                      <p:cBhvr>
                                        <p:cTn id="181" dur="26">
                                          <p:stCondLst>
                                            <p:cond delay="1808"/>
                                          </p:stCondLst>
                                        </p:cTn>
                                        <p:tgtEl>
                                          <p:spTgt spid="71"/>
                                        </p:tgtEl>
                                      </p:cBhvr>
                                      <p:to x="100000" y="95000"/>
                                    </p:animScale>
                                    <p:animScale>
                                      <p:cBhvr>
                                        <p:cTn id="182" dur="166" decel="50000">
                                          <p:stCondLst>
                                            <p:cond delay="1834"/>
                                          </p:stCondLst>
                                        </p:cTn>
                                        <p:tgtEl>
                                          <p:spTgt spid="71"/>
                                        </p:tgtEl>
                                      </p:cBhvr>
                                      <p:to x="100000" y="100000"/>
                                    </p:animScale>
                                  </p:childTnLst>
                                </p:cTn>
                              </p:par>
                              <p:par>
                                <p:cTn id="183" presetID="26" presetClass="entr" presetSubtype="0" fill="hold" grpId="0" nodeType="withEffect">
                                  <p:stCondLst>
                                    <p:cond delay="0"/>
                                  </p:stCondLst>
                                  <p:childTnLst>
                                    <p:set>
                                      <p:cBhvr>
                                        <p:cTn id="184" dur="1" fill="hold">
                                          <p:stCondLst>
                                            <p:cond delay="0"/>
                                          </p:stCondLst>
                                        </p:cTn>
                                        <p:tgtEl>
                                          <p:spTgt spid="80"/>
                                        </p:tgtEl>
                                        <p:attrNameLst>
                                          <p:attrName>style.visibility</p:attrName>
                                        </p:attrNameLst>
                                      </p:cBhvr>
                                      <p:to>
                                        <p:strVal val="visible"/>
                                      </p:to>
                                    </p:set>
                                    <p:animEffect transition="in" filter="wipe(down)">
                                      <p:cBhvr>
                                        <p:cTn id="185" dur="580">
                                          <p:stCondLst>
                                            <p:cond delay="0"/>
                                          </p:stCondLst>
                                        </p:cTn>
                                        <p:tgtEl>
                                          <p:spTgt spid="80"/>
                                        </p:tgtEl>
                                      </p:cBhvr>
                                    </p:animEffect>
                                    <p:anim calcmode="lin" valueType="num">
                                      <p:cBhvr>
                                        <p:cTn id="186" dur="1822" tmFilter="0,0; 0.14,0.36; 0.43,0.73; 0.71,0.91; 1.0,1.0">
                                          <p:stCondLst>
                                            <p:cond delay="0"/>
                                          </p:stCondLst>
                                        </p:cTn>
                                        <p:tgtEl>
                                          <p:spTgt spid="80"/>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80"/>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80"/>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80"/>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80"/>
                                        </p:tgtEl>
                                        <p:attrNameLst>
                                          <p:attrName>ppt_y</p:attrName>
                                        </p:attrNameLst>
                                      </p:cBhvr>
                                      <p:tavLst>
                                        <p:tav tm="0" fmla="#ppt_y-sin(pi*$)/81">
                                          <p:val>
                                            <p:fltVal val="0"/>
                                          </p:val>
                                        </p:tav>
                                        <p:tav tm="100000">
                                          <p:val>
                                            <p:fltVal val="1"/>
                                          </p:val>
                                        </p:tav>
                                      </p:tavLst>
                                    </p:anim>
                                    <p:animScale>
                                      <p:cBhvr>
                                        <p:cTn id="191" dur="26">
                                          <p:stCondLst>
                                            <p:cond delay="650"/>
                                          </p:stCondLst>
                                        </p:cTn>
                                        <p:tgtEl>
                                          <p:spTgt spid="80"/>
                                        </p:tgtEl>
                                      </p:cBhvr>
                                      <p:to x="100000" y="60000"/>
                                    </p:animScale>
                                    <p:animScale>
                                      <p:cBhvr>
                                        <p:cTn id="192" dur="166" decel="50000">
                                          <p:stCondLst>
                                            <p:cond delay="676"/>
                                          </p:stCondLst>
                                        </p:cTn>
                                        <p:tgtEl>
                                          <p:spTgt spid="80"/>
                                        </p:tgtEl>
                                      </p:cBhvr>
                                      <p:to x="100000" y="100000"/>
                                    </p:animScale>
                                    <p:animScale>
                                      <p:cBhvr>
                                        <p:cTn id="193" dur="26">
                                          <p:stCondLst>
                                            <p:cond delay="1312"/>
                                          </p:stCondLst>
                                        </p:cTn>
                                        <p:tgtEl>
                                          <p:spTgt spid="80"/>
                                        </p:tgtEl>
                                      </p:cBhvr>
                                      <p:to x="100000" y="80000"/>
                                    </p:animScale>
                                    <p:animScale>
                                      <p:cBhvr>
                                        <p:cTn id="194" dur="166" decel="50000">
                                          <p:stCondLst>
                                            <p:cond delay="1338"/>
                                          </p:stCondLst>
                                        </p:cTn>
                                        <p:tgtEl>
                                          <p:spTgt spid="80"/>
                                        </p:tgtEl>
                                      </p:cBhvr>
                                      <p:to x="100000" y="100000"/>
                                    </p:animScale>
                                    <p:animScale>
                                      <p:cBhvr>
                                        <p:cTn id="195" dur="26">
                                          <p:stCondLst>
                                            <p:cond delay="1642"/>
                                          </p:stCondLst>
                                        </p:cTn>
                                        <p:tgtEl>
                                          <p:spTgt spid="80"/>
                                        </p:tgtEl>
                                      </p:cBhvr>
                                      <p:to x="100000" y="90000"/>
                                    </p:animScale>
                                    <p:animScale>
                                      <p:cBhvr>
                                        <p:cTn id="196" dur="166" decel="50000">
                                          <p:stCondLst>
                                            <p:cond delay="1668"/>
                                          </p:stCondLst>
                                        </p:cTn>
                                        <p:tgtEl>
                                          <p:spTgt spid="80"/>
                                        </p:tgtEl>
                                      </p:cBhvr>
                                      <p:to x="100000" y="100000"/>
                                    </p:animScale>
                                    <p:animScale>
                                      <p:cBhvr>
                                        <p:cTn id="197" dur="26">
                                          <p:stCondLst>
                                            <p:cond delay="1808"/>
                                          </p:stCondLst>
                                        </p:cTn>
                                        <p:tgtEl>
                                          <p:spTgt spid="80"/>
                                        </p:tgtEl>
                                      </p:cBhvr>
                                      <p:to x="100000" y="95000"/>
                                    </p:animScale>
                                    <p:animScale>
                                      <p:cBhvr>
                                        <p:cTn id="198" dur="166" decel="50000">
                                          <p:stCondLst>
                                            <p:cond delay="1834"/>
                                          </p:stCondLst>
                                        </p:cTn>
                                        <p:tgtEl>
                                          <p:spTgt spid="80"/>
                                        </p:tgtEl>
                                      </p:cBhvr>
                                      <p:to x="100000" y="100000"/>
                                    </p:animScale>
                                  </p:childTnLst>
                                </p:cTn>
                              </p:par>
                              <p:par>
                                <p:cTn id="199" presetID="26" presetClass="entr" presetSubtype="0" fill="hold" grpId="0" nodeType="withEffect">
                                  <p:stCondLst>
                                    <p:cond delay="0"/>
                                  </p:stCondLst>
                                  <p:childTnLst>
                                    <p:set>
                                      <p:cBhvr>
                                        <p:cTn id="200" dur="1" fill="hold">
                                          <p:stCondLst>
                                            <p:cond delay="0"/>
                                          </p:stCondLst>
                                        </p:cTn>
                                        <p:tgtEl>
                                          <p:spTgt spid="81"/>
                                        </p:tgtEl>
                                        <p:attrNameLst>
                                          <p:attrName>style.visibility</p:attrName>
                                        </p:attrNameLst>
                                      </p:cBhvr>
                                      <p:to>
                                        <p:strVal val="visible"/>
                                      </p:to>
                                    </p:set>
                                    <p:animEffect transition="in" filter="wipe(down)">
                                      <p:cBhvr>
                                        <p:cTn id="201" dur="580">
                                          <p:stCondLst>
                                            <p:cond delay="0"/>
                                          </p:stCondLst>
                                        </p:cTn>
                                        <p:tgtEl>
                                          <p:spTgt spid="81"/>
                                        </p:tgtEl>
                                      </p:cBhvr>
                                    </p:animEffect>
                                    <p:anim calcmode="lin" valueType="num">
                                      <p:cBhvr>
                                        <p:cTn id="202" dur="1822" tmFilter="0,0; 0.14,0.36; 0.43,0.73; 0.71,0.91; 1.0,1.0">
                                          <p:stCondLst>
                                            <p:cond delay="0"/>
                                          </p:stCondLst>
                                        </p:cTn>
                                        <p:tgtEl>
                                          <p:spTgt spid="81"/>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81"/>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81"/>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81"/>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81"/>
                                        </p:tgtEl>
                                        <p:attrNameLst>
                                          <p:attrName>ppt_y</p:attrName>
                                        </p:attrNameLst>
                                      </p:cBhvr>
                                      <p:tavLst>
                                        <p:tav tm="0" fmla="#ppt_y-sin(pi*$)/81">
                                          <p:val>
                                            <p:fltVal val="0"/>
                                          </p:val>
                                        </p:tav>
                                        <p:tav tm="100000">
                                          <p:val>
                                            <p:fltVal val="1"/>
                                          </p:val>
                                        </p:tav>
                                      </p:tavLst>
                                    </p:anim>
                                    <p:animScale>
                                      <p:cBhvr>
                                        <p:cTn id="207" dur="26">
                                          <p:stCondLst>
                                            <p:cond delay="650"/>
                                          </p:stCondLst>
                                        </p:cTn>
                                        <p:tgtEl>
                                          <p:spTgt spid="81"/>
                                        </p:tgtEl>
                                      </p:cBhvr>
                                      <p:to x="100000" y="60000"/>
                                    </p:animScale>
                                    <p:animScale>
                                      <p:cBhvr>
                                        <p:cTn id="208" dur="166" decel="50000">
                                          <p:stCondLst>
                                            <p:cond delay="676"/>
                                          </p:stCondLst>
                                        </p:cTn>
                                        <p:tgtEl>
                                          <p:spTgt spid="81"/>
                                        </p:tgtEl>
                                      </p:cBhvr>
                                      <p:to x="100000" y="100000"/>
                                    </p:animScale>
                                    <p:animScale>
                                      <p:cBhvr>
                                        <p:cTn id="209" dur="26">
                                          <p:stCondLst>
                                            <p:cond delay="1312"/>
                                          </p:stCondLst>
                                        </p:cTn>
                                        <p:tgtEl>
                                          <p:spTgt spid="81"/>
                                        </p:tgtEl>
                                      </p:cBhvr>
                                      <p:to x="100000" y="80000"/>
                                    </p:animScale>
                                    <p:animScale>
                                      <p:cBhvr>
                                        <p:cTn id="210" dur="166" decel="50000">
                                          <p:stCondLst>
                                            <p:cond delay="1338"/>
                                          </p:stCondLst>
                                        </p:cTn>
                                        <p:tgtEl>
                                          <p:spTgt spid="81"/>
                                        </p:tgtEl>
                                      </p:cBhvr>
                                      <p:to x="100000" y="100000"/>
                                    </p:animScale>
                                    <p:animScale>
                                      <p:cBhvr>
                                        <p:cTn id="211" dur="26">
                                          <p:stCondLst>
                                            <p:cond delay="1642"/>
                                          </p:stCondLst>
                                        </p:cTn>
                                        <p:tgtEl>
                                          <p:spTgt spid="81"/>
                                        </p:tgtEl>
                                      </p:cBhvr>
                                      <p:to x="100000" y="90000"/>
                                    </p:animScale>
                                    <p:animScale>
                                      <p:cBhvr>
                                        <p:cTn id="212" dur="166" decel="50000">
                                          <p:stCondLst>
                                            <p:cond delay="1668"/>
                                          </p:stCondLst>
                                        </p:cTn>
                                        <p:tgtEl>
                                          <p:spTgt spid="81"/>
                                        </p:tgtEl>
                                      </p:cBhvr>
                                      <p:to x="100000" y="100000"/>
                                    </p:animScale>
                                    <p:animScale>
                                      <p:cBhvr>
                                        <p:cTn id="213" dur="26">
                                          <p:stCondLst>
                                            <p:cond delay="1808"/>
                                          </p:stCondLst>
                                        </p:cTn>
                                        <p:tgtEl>
                                          <p:spTgt spid="81"/>
                                        </p:tgtEl>
                                      </p:cBhvr>
                                      <p:to x="100000" y="95000"/>
                                    </p:animScale>
                                    <p:animScale>
                                      <p:cBhvr>
                                        <p:cTn id="214" dur="166" decel="50000">
                                          <p:stCondLst>
                                            <p:cond delay="1834"/>
                                          </p:stCondLst>
                                        </p:cTn>
                                        <p:tgtEl>
                                          <p:spTgt spid="8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7" grpId="0"/>
      <p:bldP spid="19497" grpId="0"/>
      <p:bldP spid="49" grpId="0" animBg="1"/>
      <p:bldP spid="50" grpId="0"/>
      <p:bldP spid="70" grpId="0"/>
      <p:bldP spid="80" grpId="0" animBg="1"/>
      <p:bldP spid="8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三、AD-AS模型</a:t>
              </a:r>
            </a:p>
          </p:txBody>
        </p:sp>
      </p:grpSp>
      <p:sp>
        <p:nvSpPr>
          <p:cNvPr id="7" name="灯片编号占位符 6"/>
          <p:cNvSpPr>
            <a:spLocks noGrp="1"/>
          </p:cNvSpPr>
          <p:nvPr>
            <p:ph type="sldNum" sz="quarter" idx="12"/>
          </p:nvPr>
        </p:nvSpPr>
        <p:spPr>
          <a:xfrm>
            <a:off x="8899190" y="6314400"/>
            <a:ext cx="2700000" cy="316800"/>
          </a:xfrm>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28</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722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（二）经济波动的解释</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522" name="Rectangle 54"/>
          <p:cNvSpPr/>
          <p:nvPr/>
        </p:nvSpPr>
        <p:spPr>
          <a:xfrm>
            <a:off x="7662578" y="3749159"/>
            <a:ext cx="0" cy="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46" name="矩形 35"/>
          <p:cNvSpPr>
            <a:spLocks noChangeArrowheads="1"/>
          </p:cNvSpPr>
          <p:nvPr/>
        </p:nvSpPr>
        <p:spPr bwMode="auto">
          <a:xfrm>
            <a:off x="8515065" y="1926609"/>
            <a:ext cx="76200" cy="3581400"/>
          </a:xfrm>
          <a:prstGeom prst="rect">
            <a:avLst/>
          </a:prstGeom>
          <a:solidFill>
            <a:srgbClr val="92D050"/>
          </a:solidFill>
          <a:ln w="3175" algn="ctr">
            <a:solidFill>
              <a:srgbClr val="FFFF00"/>
            </a:solidFill>
            <a:round/>
            <a:headEnd/>
            <a:tailEnd/>
          </a:ln>
        </p:spPr>
        <p:txBody>
          <a:bodyPr/>
          <a:lstStyle/>
          <a:p>
            <a:endParaRPr lang="zh-CN" altLang="en-US"/>
          </a:p>
        </p:txBody>
      </p:sp>
      <p:sp>
        <p:nvSpPr>
          <p:cNvPr id="47" name="Rectangle 4"/>
          <p:cNvSpPr txBox="1">
            <a:spLocks noChangeArrowheads="1"/>
          </p:cNvSpPr>
          <p:nvPr/>
        </p:nvSpPr>
        <p:spPr>
          <a:xfrm>
            <a:off x="555000" y="1806554"/>
            <a:ext cx="4343400" cy="645160"/>
          </a:xfrm>
          <a:prstGeom prst="rect">
            <a:avLst/>
          </a:prstGeom>
        </p:spPr>
        <p:txBody>
          <a:bodyPr vert="horz" lIns="90000" tIns="46800" rIns="90000" bIns="46800" rtlCol="0">
            <a:normAutofit/>
          </a:bodyPr>
          <a:lstStyle/>
          <a:p>
            <a:pPr marL="463550" marR="0" lvl="0" indent="-463550" algn="l" defTabSz="914400" rtl="0" eaLnBrk="1" fontAlgn="auto" latinLnBrk="0" hangingPunct="1">
              <a:lnSpc>
                <a:spcPct val="150000"/>
              </a:lnSpc>
              <a:spcBef>
                <a:spcPct val="35000"/>
              </a:spcBef>
              <a:spcAft>
                <a:spcPts val="1000"/>
              </a:spcAft>
              <a:buClrTx/>
              <a:buSzTx/>
              <a:buFont typeface="Wingdings" pitchFamily="2" charset="2"/>
              <a:buNone/>
              <a:tabLst/>
              <a:defRPr/>
            </a:pPr>
            <a:r>
              <a:rPr kumimoji="0" lang="zh-CN" altLang="en-US" sz="20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情况</a:t>
            </a:r>
            <a:r>
              <a:rPr kumimoji="0" lang="en-US" altLang="zh-CN" sz="20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2</a:t>
            </a:r>
            <a:r>
              <a:rPr kumimoji="0" lang="zh-CN" altLang="en-US" sz="20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：经济衰退</a:t>
            </a:r>
          </a:p>
        </p:txBody>
      </p:sp>
      <p:grpSp>
        <p:nvGrpSpPr>
          <p:cNvPr id="48" name="Group 8"/>
          <p:cNvGrpSpPr>
            <a:grpSpLocks/>
          </p:cNvGrpSpPr>
          <p:nvPr/>
        </p:nvGrpSpPr>
        <p:grpSpPr bwMode="auto">
          <a:xfrm>
            <a:off x="6532278" y="1610697"/>
            <a:ext cx="3994150" cy="4092575"/>
            <a:chOff x="0" y="0"/>
            <a:chExt cx="2786" cy="2412"/>
          </a:xfrm>
        </p:grpSpPr>
        <p:grpSp>
          <p:nvGrpSpPr>
            <p:cNvPr id="49" name="Group 9"/>
            <p:cNvGrpSpPr>
              <a:grpSpLocks/>
            </p:cNvGrpSpPr>
            <p:nvPr/>
          </p:nvGrpSpPr>
          <p:grpSpPr bwMode="auto">
            <a:xfrm>
              <a:off x="118" y="252"/>
              <a:ext cx="2409" cy="2049"/>
              <a:chOff x="0" y="0"/>
              <a:chExt cx="2116" cy="2027"/>
            </a:xfrm>
          </p:grpSpPr>
          <p:sp>
            <p:nvSpPr>
              <p:cNvPr id="52" name="Line 7"/>
              <p:cNvSpPr>
                <a:spLocks noChangeShapeType="1"/>
              </p:cNvSpPr>
              <p:nvPr/>
            </p:nvSpPr>
            <p:spPr bwMode="auto">
              <a:xfrm>
                <a:off x="4" y="0"/>
                <a:ext cx="0" cy="2025"/>
              </a:xfrm>
              <a:prstGeom prst="line">
                <a:avLst/>
              </a:prstGeom>
              <a:noFill/>
              <a:ln w="12700">
                <a:solidFill>
                  <a:schemeClr val="tx1"/>
                </a:solidFill>
                <a:round/>
                <a:headEnd/>
                <a:tailEnd/>
              </a:ln>
            </p:spPr>
            <p:txBody>
              <a:bodyPr/>
              <a:lstStyle/>
              <a:p>
                <a:endParaRPr lang="zh-CN" altLang="en-US"/>
              </a:p>
            </p:txBody>
          </p:sp>
          <p:sp>
            <p:nvSpPr>
              <p:cNvPr id="53" name="Line 8"/>
              <p:cNvSpPr>
                <a:spLocks noChangeShapeType="1"/>
              </p:cNvSpPr>
              <p:nvPr/>
            </p:nvSpPr>
            <p:spPr bwMode="auto">
              <a:xfrm>
                <a:off x="0" y="2027"/>
                <a:ext cx="2116" cy="0"/>
              </a:xfrm>
              <a:prstGeom prst="line">
                <a:avLst/>
              </a:prstGeom>
              <a:noFill/>
              <a:ln w="12700">
                <a:solidFill>
                  <a:schemeClr val="tx1"/>
                </a:solidFill>
                <a:round/>
                <a:headEnd/>
                <a:tailEnd/>
              </a:ln>
            </p:spPr>
            <p:txBody>
              <a:bodyPr/>
              <a:lstStyle/>
              <a:p>
                <a:endParaRPr lang="zh-CN" altLang="en-US"/>
              </a:p>
            </p:txBody>
          </p:sp>
        </p:grpSp>
        <p:sp>
          <p:nvSpPr>
            <p:cNvPr id="50" name="Text Box 9"/>
            <p:cNvSpPr txBox="1">
              <a:spLocks noChangeArrowheads="1"/>
            </p:cNvSpPr>
            <p:nvPr/>
          </p:nvSpPr>
          <p:spPr bwMode="auto">
            <a:xfrm>
              <a:off x="0" y="0"/>
              <a:ext cx="267" cy="261"/>
            </a:xfrm>
            <a:prstGeom prst="rect">
              <a:avLst/>
            </a:prstGeom>
            <a:noFill/>
            <a:ln w="9525">
              <a:noFill/>
              <a:miter lim="800000"/>
              <a:headEnd/>
              <a:tailEnd/>
            </a:ln>
          </p:spPr>
          <p:txBody>
            <a:bodyPr>
              <a:spAutoFit/>
            </a:bodyPr>
            <a:lstStyle/>
            <a:p>
              <a:pPr algn="ctr">
                <a:spcBef>
                  <a:spcPct val="50000"/>
                </a:spcBef>
              </a:pPr>
              <a:r>
                <a:rPr lang="en-US" altLang="zh-CN" sz="2300" b="1" i="1"/>
                <a:t>P</a:t>
              </a:r>
            </a:p>
          </p:txBody>
        </p:sp>
        <p:sp>
          <p:nvSpPr>
            <p:cNvPr id="51" name="Text Box 10"/>
            <p:cNvSpPr txBox="1">
              <a:spLocks noChangeArrowheads="1"/>
            </p:cNvSpPr>
            <p:nvPr/>
          </p:nvSpPr>
          <p:spPr bwMode="auto">
            <a:xfrm>
              <a:off x="2496" y="2151"/>
              <a:ext cx="290" cy="261"/>
            </a:xfrm>
            <a:prstGeom prst="rect">
              <a:avLst/>
            </a:prstGeom>
            <a:noFill/>
            <a:ln w="9525">
              <a:noFill/>
              <a:miter lim="800000"/>
              <a:headEnd/>
              <a:tailEnd/>
            </a:ln>
          </p:spPr>
          <p:txBody>
            <a:bodyPr>
              <a:spAutoFit/>
            </a:bodyPr>
            <a:lstStyle/>
            <a:p>
              <a:pPr algn="ctr">
                <a:spcBef>
                  <a:spcPct val="50000"/>
                </a:spcBef>
              </a:pPr>
              <a:r>
                <a:rPr lang="en-US" altLang="zh-CN" sz="2300" b="1" i="1"/>
                <a:t>Y</a:t>
              </a:r>
            </a:p>
          </p:txBody>
        </p:sp>
      </p:grpSp>
      <p:grpSp>
        <p:nvGrpSpPr>
          <p:cNvPr id="54" name="Group 14"/>
          <p:cNvGrpSpPr>
            <a:grpSpLocks/>
          </p:cNvGrpSpPr>
          <p:nvPr/>
        </p:nvGrpSpPr>
        <p:grpSpPr bwMode="auto">
          <a:xfrm>
            <a:off x="7229190" y="2115522"/>
            <a:ext cx="2947988" cy="2595562"/>
            <a:chOff x="0" y="0"/>
            <a:chExt cx="1857" cy="1635"/>
          </a:xfrm>
        </p:grpSpPr>
        <p:sp>
          <p:nvSpPr>
            <p:cNvPr id="55" name="Line 11"/>
            <p:cNvSpPr>
              <a:spLocks noChangeShapeType="1"/>
            </p:cNvSpPr>
            <p:nvPr/>
          </p:nvSpPr>
          <p:spPr bwMode="auto">
            <a:xfrm>
              <a:off x="0" y="0"/>
              <a:ext cx="1460" cy="1439"/>
            </a:xfrm>
            <a:prstGeom prst="line">
              <a:avLst/>
            </a:prstGeom>
            <a:noFill/>
            <a:ln w="38100">
              <a:solidFill>
                <a:srgbClr val="003399"/>
              </a:solidFill>
              <a:round/>
              <a:headEnd/>
              <a:tailEnd/>
            </a:ln>
          </p:spPr>
          <p:txBody>
            <a:bodyPr/>
            <a:lstStyle/>
            <a:p>
              <a:endParaRPr lang="zh-CN" altLang="en-US"/>
            </a:p>
          </p:txBody>
        </p:sp>
        <p:sp>
          <p:nvSpPr>
            <p:cNvPr id="56" name="Text Box 12"/>
            <p:cNvSpPr txBox="1">
              <a:spLocks noChangeArrowheads="1"/>
            </p:cNvSpPr>
            <p:nvPr/>
          </p:nvSpPr>
          <p:spPr bwMode="auto">
            <a:xfrm>
              <a:off x="1388" y="1356"/>
              <a:ext cx="469" cy="279"/>
            </a:xfrm>
            <a:prstGeom prst="rect">
              <a:avLst/>
            </a:prstGeom>
            <a:noFill/>
            <a:ln w="9525">
              <a:noFill/>
              <a:miter lim="800000"/>
              <a:headEnd/>
              <a:tailEnd/>
            </a:ln>
          </p:spPr>
          <p:txBody>
            <a:bodyPr>
              <a:spAutoFit/>
            </a:bodyPr>
            <a:lstStyle/>
            <a:p>
              <a:pPr algn="ctr">
                <a:spcBef>
                  <a:spcPct val="50000"/>
                </a:spcBef>
              </a:pPr>
              <a:r>
                <a:rPr lang="en-US" altLang="zh-CN" sz="2300" b="1" i="1"/>
                <a:t>AD</a:t>
              </a:r>
              <a:r>
                <a:rPr lang="en-US" altLang="zh-CN" sz="2300" b="1" baseline="-25000"/>
                <a:t>1</a:t>
              </a:r>
            </a:p>
          </p:txBody>
        </p:sp>
      </p:grpSp>
      <p:grpSp>
        <p:nvGrpSpPr>
          <p:cNvPr id="57" name="Group 17"/>
          <p:cNvGrpSpPr>
            <a:grpSpLocks/>
          </p:cNvGrpSpPr>
          <p:nvPr/>
        </p:nvGrpSpPr>
        <p:grpSpPr bwMode="auto">
          <a:xfrm>
            <a:off x="7018053" y="2266334"/>
            <a:ext cx="3390900" cy="2597150"/>
            <a:chOff x="0" y="0"/>
            <a:chExt cx="2136" cy="1636"/>
          </a:xfrm>
        </p:grpSpPr>
        <p:sp>
          <p:nvSpPr>
            <p:cNvPr id="58" name="Line 13"/>
            <p:cNvSpPr>
              <a:spLocks noChangeShapeType="1"/>
            </p:cNvSpPr>
            <p:nvPr/>
          </p:nvSpPr>
          <p:spPr bwMode="auto">
            <a:xfrm flipV="1">
              <a:off x="0" y="252"/>
              <a:ext cx="1497" cy="1384"/>
            </a:xfrm>
            <a:prstGeom prst="line">
              <a:avLst/>
            </a:prstGeom>
            <a:noFill/>
            <a:ln w="38100">
              <a:solidFill>
                <a:srgbClr val="003399"/>
              </a:solidFill>
              <a:round/>
              <a:headEnd/>
              <a:tailEnd/>
            </a:ln>
          </p:spPr>
          <p:txBody>
            <a:bodyPr/>
            <a:lstStyle/>
            <a:p>
              <a:endParaRPr lang="zh-CN" altLang="en-US"/>
            </a:p>
          </p:txBody>
        </p:sp>
        <p:sp>
          <p:nvSpPr>
            <p:cNvPr id="59" name="Text Box 14"/>
            <p:cNvSpPr txBox="1">
              <a:spLocks noChangeArrowheads="1"/>
            </p:cNvSpPr>
            <p:nvPr/>
          </p:nvSpPr>
          <p:spPr bwMode="auto">
            <a:xfrm>
              <a:off x="1394" y="0"/>
              <a:ext cx="742" cy="279"/>
            </a:xfrm>
            <a:prstGeom prst="rect">
              <a:avLst/>
            </a:prstGeom>
            <a:noFill/>
            <a:ln w="9525">
              <a:noFill/>
              <a:miter lim="800000"/>
              <a:headEnd/>
              <a:tailEnd/>
            </a:ln>
          </p:spPr>
          <p:txBody>
            <a:bodyPr>
              <a:spAutoFit/>
            </a:bodyPr>
            <a:lstStyle/>
            <a:p>
              <a:pPr algn="ctr">
                <a:spcBef>
                  <a:spcPct val="50000"/>
                </a:spcBef>
              </a:pPr>
              <a:r>
                <a:rPr lang="en-US" altLang="zh-CN" sz="2300" b="1" i="1"/>
                <a:t>AS</a:t>
              </a:r>
              <a:r>
                <a:rPr lang="en-US" altLang="zh-CN" sz="2300" b="1" baseline="-25000"/>
                <a:t>1</a:t>
              </a:r>
            </a:p>
          </p:txBody>
        </p:sp>
      </p:grpSp>
      <p:grpSp>
        <p:nvGrpSpPr>
          <p:cNvPr id="60" name="Group 20"/>
          <p:cNvGrpSpPr>
            <a:grpSpLocks/>
          </p:cNvGrpSpPr>
          <p:nvPr/>
        </p:nvGrpSpPr>
        <p:grpSpPr bwMode="auto">
          <a:xfrm>
            <a:off x="6992653" y="3160097"/>
            <a:ext cx="2606675" cy="2201862"/>
            <a:chOff x="0" y="0"/>
            <a:chExt cx="1642" cy="1387"/>
          </a:xfrm>
        </p:grpSpPr>
        <p:sp>
          <p:nvSpPr>
            <p:cNvPr id="61" name="Text Box 21"/>
            <p:cNvSpPr txBox="1">
              <a:spLocks noChangeArrowheads="1"/>
            </p:cNvSpPr>
            <p:nvPr/>
          </p:nvSpPr>
          <p:spPr bwMode="auto">
            <a:xfrm>
              <a:off x="1185" y="1108"/>
              <a:ext cx="457" cy="279"/>
            </a:xfrm>
            <a:prstGeom prst="rect">
              <a:avLst/>
            </a:prstGeom>
            <a:noFill/>
            <a:ln w="9525">
              <a:noFill/>
              <a:miter lim="800000"/>
              <a:headEnd/>
              <a:tailEnd/>
            </a:ln>
          </p:spPr>
          <p:txBody>
            <a:bodyPr>
              <a:spAutoFit/>
            </a:bodyPr>
            <a:lstStyle/>
            <a:p>
              <a:pPr algn="ctr">
                <a:spcBef>
                  <a:spcPct val="50000"/>
                </a:spcBef>
              </a:pPr>
              <a:r>
                <a:rPr lang="en-US" altLang="zh-CN" sz="2300" b="1" i="1"/>
                <a:t>AD</a:t>
              </a:r>
              <a:r>
                <a:rPr lang="en-US" altLang="zh-CN" sz="2300" b="1" baseline="-25000"/>
                <a:t>2</a:t>
              </a:r>
            </a:p>
          </p:txBody>
        </p:sp>
        <p:sp>
          <p:nvSpPr>
            <p:cNvPr id="62" name="Line 22"/>
            <p:cNvSpPr>
              <a:spLocks noChangeShapeType="1"/>
            </p:cNvSpPr>
            <p:nvPr/>
          </p:nvSpPr>
          <p:spPr bwMode="auto">
            <a:xfrm>
              <a:off x="0" y="0"/>
              <a:ext cx="1235" cy="1214"/>
            </a:xfrm>
            <a:prstGeom prst="line">
              <a:avLst/>
            </a:prstGeom>
            <a:noFill/>
            <a:ln w="38100">
              <a:solidFill>
                <a:srgbClr val="FF0000"/>
              </a:solidFill>
              <a:round/>
              <a:headEnd/>
              <a:tailEnd/>
            </a:ln>
          </p:spPr>
          <p:txBody>
            <a:bodyPr/>
            <a:lstStyle/>
            <a:p>
              <a:endParaRPr lang="zh-CN" altLang="en-US"/>
            </a:p>
          </p:txBody>
        </p:sp>
      </p:grpSp>
      <p:grpSp>
        <p:nvGrpSpPr>
          <p:cNvPr id="63" name="Group 26"/>
          <p:cNvGrpSpPr>
            <a:grpSpLocks/>
          </p:cNvGrpSpPr>
          <p:nvPr/>
        </p:nvGrpSpPr>
        <p:grpSpPr bwMode="auto">
          <a:xfrm>
            <a:off x="6208428" y="3242647"/>
            <a:ext cx="2422525" cy="350837"/>
            <a:chOff x="0" y="0"/>
            <a:chExt cx="1526" cy="221"/>
          </a:xfrm>
        </p:grpSpPr>
        <p:sp>
          <p:nvSpPr>
            <p:cNvPr id="64" name="Line 15"/>
            <p:cNvSpPr>
              <a:spLocks noChangeShapeType="1"/>
            </p:cNvSpPr>
            <p:nvPr/>
          </p:nvSpPr>
          <p:spPr bwMode="auto">
            <a:xfrm flipV="1">
              <a:off x="316" y="120"/>
              <a:ext cx="1163" cy="1"/>
            </a:xfrm>
            <a:prstGeom prst="line">
              <a:avLst/>
            </a:prstGeom>
            <a:noFill/>
            <a:ln w="9525">
              <a:solidFill>
                <a:schemeClr val="tx1"/>
              </a:solidFill>
              <a:prstDash val="lgDash"/>
              <a:round/>
              <a:headEnd/>
              <a:tailEnd/>
            </a:ln>
          </p:spPr>
          <p:txBody>
            <a:bodyPr/>
            <a:lstStyle/>
            <a:p>
              <a:endParaRPr lang="zh-CN" altLang="en-US"/>
            </a:p>
          </p:txBody>
        </p:sp>
        <p:sp>
          <p:nvSpPr>
            <p:cNvPr id="65" name="Text Box 16"/>
            <p:cNvSpPr txBox="1">
              <a:spLocks noChangeArrowheads="1"/>
            </p:cNvSpPr>
            <p:nvPr/>
          </p:nvSpPr>
          <p:spPr bwMode="auto">
            <a:xfrm>
              <a:off x="0" y="0"/>
              <a:ext cx="308" cy="221"/>
            </a:xfrm>
            <a:prstGeom prst="rect">
              <a:avLst/>
            </a:prstGeom>
            <a:noFill/>
            <a:ln w="9525">
              <a:noFill/>
              <a:miter lim="800000"/>
              <a:headEnd/>
              <a:tailEnd/>
            </a:ln>
          </p:spPr>
          <p:txBody>
            <a:bodyPr lIns="0" tIns="0" rIns="0" bIns="0">
              <a:spAutoFit/>
            </a:bodyPr>
            <a:lstStyle/>
            <a:p>
              <a:pPr algn="ctr">
                <a:spcBef>
                  <a:spcPct val="50000"/>
                </a:spcBef>
              </a:pPr>
              <a:r>
                <a:rPr lang="en-US" altLang="zh-CN" sz="2300" b="1" i="1"/>
                <a:t>P</a:t>
              </a:r>
              <a:r>
                <a:rPr lang="en-US" altLang="zh-CN" sz="2300" b="1" baseline="-25000"/>
                <a:t>1</a:t>
              </a:r>
            </a:p>
          </p:txBody>
        </p:sp>
        <p:sp>
          <p:nvSpPr>
            <p:cNvPr id="66" name="Oval 28"/>
            <p:cNvSpPr>
              <a:spLocks noChangeArrowheads="1"/>
            </p:cNvSpPr>
            <p:nvPr/>
          </p:nvSpPr>
          <p:spPr bwMode="auto">
            <a:xfrm>
              <a:off x="1438" y="78"/>
              <a:ext cx="88" cy="87"/>
            </a:xfrm>
            <a:prstGeom prst="ellipse">
              <a:avLst/>
            </a:prstGeom>
            <a:solidFill>
              <a:srgbClr val="000000"/>
            </a:solidFill>
            <a:ln w="9525">
              <a:noFill/>
              <a:round/>
              <a:headEnd/>
              <a:tailEnd/>
            </a:ln>
          </p:spPr>
          <p:txBody>
            <a:bodyPr wrap="none" anchor="ctr"/>
            <a:lstStyle/>
            <a:p>
              <a:endParaRPr lang="zh-CN" altLang="zh-CN" sz="2300" b="1"/>
            </a:p>
          </p:txBody>
        </p:sp>
      </p:grpSp>
      <p:sp>
        <p:nvSpPr>
          <p:cNvPr id="67" name="Text Box 58"/>
          <p:cNvSpPr txBox="1">
            <a:spLocks noChangeArrowheads="1"/>
          </p:cNvSpPr>
          <p:nvPr/>
        </p:nvSpPr>
        <p:spPr bwMode="auto">
          <a:xfrm>
            <a:off x="8683340" y="3241059"/>
            <a:ext cx="319088" cy="350838"/>
          </a:xfrm>
          <a:prstGeom prst="rect">
            <a:avLst/>
          </a:prstGeom>
          <a:noFill/>
          <a:ln w="9525">
            <a:noFill/>
            <a:miter lim="800000"/>
            <a:headEnd/>
            <a:tailEnd/>
          </a:ln>
        </p:spPr>
        <p:txBody>
          <a:bodyPr lIns="0" tIns="0" rIns="0" bIns="0">
            <a:spAutoFit/>
          </a:bodyPr>
          <a:lstStyle/>
          <a:p>
            <a:pPr algn="ctr">
              <a:spcBef>
                <a:spcPct val="50000"/>
              </a:spcBef>
            </a:pPr>
            <a:r>
              <a:rPr lang="en-US" altLang="zh-CN" sz="2300" b="1"/>
              <a:t>A</a:t>
            </a:r>
            <a:endParaRPr lang="en-US" altLang="zh-CN" sz="2300" b="1" baseline="-25000"/>
          </a:p>
        </p:txBody>
      </p:sp>
      <p:grpSp>
        <p:nvGrpSpPr>
          <p:cNvPr id="68" name="Group 31"/>
          <p:cNvGrpSpPr>
            <a:grpSpLocks/>
          </p:cNvGrpSpPr>
          <p:nvPr/>
        </p:nvGrpSpPr>
        <p:grpSpPr bwMode="auto">
          <a:xfrm>
            <a:off x="6214778" y="3866534"/>
            <a:ext cx="2135187" cy="2039938"/>
            <a:chOff x="0" y="0"/>
            <a:chExt cx="1345" cy="1285"/>
          </a:xfrm>
        </p:grpSpPr>
        <p:grpSp>
          <p:nvGrpSpPr>
            <p:cNvPr id="69" name="Group 32"/>
            <p:cNvGrpSpPr>
              <a:grpSpLocks/>
            </p:cNvGrpSpPr>
            <p:nvPr/>
          </p:nvGrpSpPr>
          <p:grpSpPr bwMode="auto">
            <a:xfrm>
              <a:off x="0" y="0"/>
              <a:ext cx="1220" cy="1285"/>
              <a:chOff x="0" y="0"/>
              <a:chExt cx="1220" cy="1285"/>
            </a:xfrm>
          </p:grpSpPr>
          <p:sp>
            <p:nvSpPr>
              <p:cNvPr id="71" name="Oval 33"/>
              <p:cNvSpPr>
                <a:spLocks noChangeArrowheads="1"/>
              </p:cNvSpPr>
              <p:nvPr/>
            </p:nvSpPr>
            <p:spPr bwMode="auto">
              <a:xfrm>
                <a:off x="1009" y="71"/>
                <a:ext cx="88" cy="87"/>
              </a:xfrm>
              <a:prstGeom prst="ellipse">
                <a:avLst/>
              </a:prstGeom>
              <a:solidFill>
                <a:srgbClr val="000000"/>
              </a:solidFill>
              <a:ln w="9525">
                <a:noFill/>
                <a:round/>
                <a:headEnd/>
                <a:tailEnd/>
              </a:ln>
            </p:spPr>
            <p:txBody>
              <a:bodyPr wrap="none" anchor="ctr"/>
              <a:lstStyle/>
              <a:p>
                <a:endParaRPr lang="zh-CN" altLang="zh-CN" sz="2300" b="1"/>
              </a:p>
            </p:txBody>
          </p:sp>
          <p:grpSp>
            <p:nvGrpSpPr>
              <p:cNvPr id="72" name="Group 34"/>
              <p:cNvGrpSpPr>
                <a:grpSpLocks/>
              </p:cNvGrpSpPr>
              <p:nvPr/>
            </p:nvGrpSpPr>
            <p:grpSpPr bwMode="auto">
              <a:xfrm>
                <a:off x="309" y="116"/>
                <a:ext cx="746" cy="924"/>
                <a:chOff x="0" y="0"/>
                <a:chExt cx="795" cy="646"/>
              </a:xfrm>
            </p:grpSpPr>
            <p:sp>
              <p:nvSpPr>
                <p:cNvPr id="75" name="Line 35"/>
                <p:cNvSpPr>
                  <a:spLocks noChangeShapeType="1"/>
                </p:cNvSpPr>
                <p:nvPr/>
              </p:nvSpPr>
              <p:spPr bwMode="auto">
                <a:xfrm>
                  <a:off x="0" y="0"/>
                  <a:ext cx="795" cy="0"/>
                </a:xfrm>
                <a:prstGeom prst="line">
                  <a:avLst/>
                </a:prstGeom>
                <a:noFill/>
                <a:ln w="9525">
                  <a:solidFill>
                    <a:schemeClr val="tx1"/>
                  </a:solidFill>
                  <a:prstDash val="lgDash"/>
                  <a:round/>
                  <a:headEnd/>
                  <a:tailEnd/>
                </a:ln>
              </p:spPr>
              <p:txBody>
                <a:bodyPr/>
                <a:lstStyle/>
                <a:p>
                  <a:endParaRPr lang="zh-CN" altLang="en-US"/>
                </a:p>
              </p:txBody>
            </p:sp>
            <p:sp>
              <p:nvSpPr>
                <p:cNvPr id="76" name="Line 36"/>
                <p:cNvSpPr>
                  <a:spLocks noChangeShapeType="1"/>
                </p:cNvSpPr>
                <p:nvPr/>
              </p:nvSpPr>
              <p:spPr bwMode="auto">
                <a:xfrm>
                  <a:off x="795" y="1"/>
                  <a:ext cx="0" cy="645"/>
                </a:xfrm>
                <a:prstGeom prst="line">
                  <a:avLst/>
                </a:prstGeom>
                <a:noFill/>
                <a:ln w="9525">
                  <a:solidFill>
                    <a:schemeClr val="tx1"/>
                  </a:solidFill>
                  <a:prstDash val="lgDash"/>
                  <a:round/>
                  <a:headEnd/>
                  <a:tailEnd/>
                </a:ln>
              </p:spPr>
              <p:txBody>
                <a:bodyPr/>
                <a:lstStyle/>
                <a:p>
                  <a:endParaRPr lang="zh-CN" altLang="en-US"/>
                </a:p>
              </p:txBody>
            </p:sp>
          </p:grpSp>
          <p:sp>
            <p:nvSpPr>
              <p:cNvPr id="73" name="Text Box 37"/>
              <p:cNvSpPr txBox="1">
                <a:spLocks noChangeArrowheads="1"/>
              </p:cNvSpPr>
              <p:nvPr/>
            </p:nvSpPr>
            <p:spPr bwMode="auto">
              <a:xfrm>
                <a:off x="0" y="0"/>
                <a:ext cx="308" cy="221"/>
              </a:xfrm>
              <a:prstGeom prst="rect">
                <a:avLst/>
              </a:prstGeom>
              <a:noFill/>
              <a:ln w="9525">
                <a:noFill/>
                <a:miter lim="800000"/>
                <a:headEnd/>
                <a:tailEnd/>
              </a:ln>
            </p:spPr>
            <p:txBody>
              <a:bodyPr lIns="0" tIns="0" rIns="0" bIns="0">
                <a:spAutoFit/>
              </a:bodyPr>
              <a:lstStyle/>
              <a:p>
                <a:pPr algn="ctr">
                  <a:spcBef>
                    <a:spcPct val="50000"/>
                  </a:spcBef>
                </a:pPr>
                <a:r>
                  <a:rPr lang="en-US" altLang="zh-CN" sz="2300" b="1" i="1"/>
                  <a:t>P</a:t>
                </a:r>
                <a:r>
                  <a:rPr lang="en-US" altLang="zh-CN" sz="2300" b="1" baseline="-25000"/>
                  <a:t>2</a:t>
                </a:r>
              </a:p>
            </p:txBody>
          </p:sp>
          <p:sp>
            <p:nvSpPr>
              <p:cNvPr id="74" name="Text Box 50"/>
              <p:cNvSpPr txBox="1">
                <a:spLocks noChangeArrowheads="1"/>
              </p:cNvSpPr>
              <p:nvPr/>
            </p:nvSpPr>
            <p:spPr bwMode="auto">
              <a:xfrm>
                <a:off x="912" y="1064"/>
                <a:ext cx="308" cy="221"/>
              </a:xfrm>
              <a:prstGeom prst="rect">
                <a:avLst/>
              </a:prstGeom>
              <a:noFill/>
              <a:ln w="9525">
                <a:noFill/>
                <a:miter lim="800000"/>
                <a:headEnd/>
                <a:tailEnd/>
              </a:ln>
            </p:spPr>
            <p:txBody>
              <a:bodyPr lIns="0" tIns="0" rIns="0" bIns="0">
                <a:spAutoFit/>
              </a:bodyPr>
              <a:lstStyle/>
              <a:p>
                <a:pPr algn="ctr">
                  <a:spcBef>
                    <a:spcPct val="50000"/>
                  </a:spcBef>
                </a:pPr>
                <a:r>
                  <a:rPr lang="en-US" altLang="zh-CN" sz="2300" b="1" i="1"/>
                  <a:t>Y</a:t>
                </a:r>
                <a:r>
                  <a:rPr lang="en-US" altLang="zh-CN" sz="2300" b="1" baseline="-25000"/>
                  <a:t>2</a:t>
                </a:r>
              </a:p>
            </p:txBody>
          </p:sp>
        </p:grpSp>
        <p:sp>
          <p:nvSpPr>
            <p:cNvPr id="70" name="Text Box 59"/>
            <p:cNvSpPr txBox="1">
              <a:spLocks noChangeArrowheads="1"/>
            </p:cNvSpPr>
            <p:nvPr/>
          </p:nvSpPr>
          <p:spPr bwMode="auto">
            <a:xfrm>
              <a:off x="1144" y="4"/>
              <a:ext cx="201" cy="221"/>
            </a:xfrm>
            <a:prstGeom prst="rect">
              <a:avLst/>
            </a:prstGeom>
            <a:noFill/>
            <a:ln w="9525">
              <a:noFill/>
              <a:miter lim="800000"/>
              <a:headEnd/>
              <a:tailEnd/>
            </a:ln>
          </p:spPr>
          <p:txBody>
            <a:bodyPr lIns="0" tIns="0" rIns="0" bIns="0">
              <a:spAutoFit/>
            </a:bodyPr>
            <a:lstStyle/>
            <a:p>
              <a:pPr algn="ctr">
                <a:spcBef>
                  <a:spcPct val="50000"/>
                </a:spcBef>
              </a:pPr>
              <a:r>
                <a:rPr lang="en-US" altLang="zh-CN" sz="2300" b="1"/>
                <a:t>B</a:t>
              </a:r>
              <a:endParaRPr lang="en-US" altLang="zh-CN" sz="2300" b="1" baseline="-25000"/>
            </a:p>
          </p:txBody>
        </p:sp>
      </p:grpSp>
      <p:sp>
        <p:nvSpPr>
          <p:cNvPr id="77" name="Line 47"/>
          <p:cNvSpPr>
            <a:spLocks noChangeShapeType="1"/>
          </p:cNvSpPr>
          <p:nvPr/>
        </p:nvSpPr>
        <p:spPr bwMode="auto">
          <a:xfrm>
            <a:off x="8572215" y="3450609"/>
            <a:ext cx="0" cy="2057400"/>
          </a:xfrm>
          <a:prstGeom prst="line">
            <a:avLst/>
          </a:prstGeom>
          <a:noFill/>
          <a:ln w="12700">
            <a:solidFill>
              <a:schemeClr val="tx1"/>
            </a:solidFill>
            <a:prstDash val="dash"/>
            <a:round/>
            <a:headEnd/>
            <a:tailEnd/>
          </a:ln>
        </p:spPr>
        <p:txBody>
          <a:bodyPr/>
          <a:lstStyle/>
          <a:p>
            <a:endParaRPr lang="zh-CN" altLang="en-US"/>
          </a:p>
        </p:txBody>
      </p:sp>
      <p:sp>
        <p:nvSpPr>
          <p:cNvPr id="78" name="Rectangle 52"/>
          <p:cNvSpPr>
            <a:spLocks noChangeArrowheads="1"/>
          </p:cNvSpPr>
          <p:nvPr/>
        </p:nvSpPr>
        <p:spPr bwMode="auto">
          <a:xfrm>
            <a:off x="8362665" y="5508009"/>
            <a:ext cx="517525" cy="442913"/>
          </a:xfrm>
          <a:prstGeom prst="rect">
            <a:avLst/>
          </a:prstGeom>
          <a:noFill/>
          <a:ln w="9525">
            <a:noFill/>
            <a:miter lim="800000"/>
            <a:headEnd/>
            <a:tailEnd/>
          </a:ln>
        </p:spPr>
        <p:txBody>
          <a:bodyPr wrap="none">
            <a:spAutoFit/>
          </a:bodyPr>
          <a:lstStyle/>
          <a:p>
            <a:pPr>
              <a:spcBef>
                <a:spcPct val="50000"/>
              </a:spcBef>
            </a:pPr>
            <a:r>
              <a:rPr lang="en-US" altLang="zh-CN" sz="2300" b="1" i="1"/>
              <a:t>Y</a:t>
            </a:r>
            <a:r>
              <a:rPr lang="en-US" altLang="zh-CN" sz="2300" b="1" baseline="-25000"/>
              <a:t>N</a:t>
            </a:r>
          </a:p>
        </p:txBody>
      </p:sp>
      <p:pic>
        <p:nvPicPr>
          <p:cNvPr id="6" name="图片 5">
            <a:extLst>
              <a:ext uri="{FF2B5EF4-FFF2-40B4-BE49-F238E27FC236}">
                <a16:creationId xmlns:a16="http://schemas.microsoft.com/office/drawing/2014/main" id="{0A7DC702-8490-58A3-FB1E-56124F717E98}"/>
              </a:ext>
            </a:extLst>
          </p:cNvPr>
          <p:cNvPicPr>
            <a:picLocks noChangeAspect="1"/>
          </p:cNvPicPr>
          <p:nvPr/>
        </p:nvPicPr>
        <p:blipFill>
          <a:blip r:embed="rId3"/>
          <a:stretch>
            <a:fillRect/>
          </a:stretch>
        </p:blipFill>
        <p:spPr>
          <a:xfrm>
            <a:off x="405949" y="2533828"/>
            <a:ext cx="5067300" cy="723900"/>
          </a:xfrm>
          <a:prstGeom prst="rect">
            <a:avLst/>
          </a:prstGeom>
        </p:spPr>
      </p:pic>
      <p:pic>
        <p:nvPicPr>
          <p:cNvPr id="11" name="图片 10">
            <a:extLst>
              <a:ext uri="{FF2B5EF4-FFF2-40B4-BE49-F238E27FC236}">
                <a16:creationId xmlns:a16="http://schemas.microsoft.com/office/drawing/2014/main" id="{14810492-C068-AE5D-BEBD-DE6D33BBC3E3}"/>
              </a:ext>
            </a:extLst>
          </p:cNvPr>
          <p:cNvPicPr>
            <a:picLocks noChangeAspect="1"/>
          </p:cNvPicPr>
          <p:nvPr/>
        </p:nvPicPr>
        <p:blipFill>
          <a:blip r:embed="rId4"/>
          <a:stretch>
            <a:fillRect/>
          </a:stretch>
        </p:blipFill>
        <p:spPr>
          <a:xfrm>
            <a:off x="442115" y="3788747"/>
            <a:ext cx="5553075" cy="2162175"/>
          </a:xfrm>
          <a:prstGeom prst="rect">
            <a:avLst/>
          </a:prstGeom>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nodePh="1">
                                  <p:stCondLst>
                                    <p:cond delay="0"/>
                                  </p:stCondLst>
                                  <p:endCondLst>
                                    <p:cond evt="begin" delay="0">
                                      <p:tn val="23"/>
                                    </p:cond>
                                  </p:endCondLst>
                                  <p:childTnLst>
                                    <p:set>
                                      <p:cBhvr>
                                        <p:cTn id="24" dur="1" fill="hold">
                                          <p:stCondLst>
                                            <p:cond delay="0"/>
                                          </p:stCondLst>
                                        </p:cTn>
                                        <p:tgtEl>
                                          <p:spTgt spid="20522"/>
                                        </p:tgtEl>
                                        <p:attrNameLst>
                                          <p:attrName>style.visibility</p:attrName>
                                        </p:attrNameLst>
                                      </p:cBhvr>
                                      <p:to>
                                        <p:strVal val="visible"/>
                                      </p:to>
                                    </p:set>
                                    <p:animEffect transition="in" filter="wipe(down)">
                                      <p:cBhvr>
                                        <p:cTn id="25" dur="580">
                                          <p:stCondLst>
                                            <p:cond delay="0"/>
                                          </p:stCondLst>
                                        </p:cTn>
                                        <p:tgtEl>
                                          <p:spTgt spid="20522"/>
                                        </p:tgtEl>
                                      </p:cBhvr>
                                    </p:animEffect>
                                    <p:anim calcmode="lin" valueType="num">
                                      <p:cBhvr>
                                        <p:cTn id="26" dur="1822" tmFilter="0,0; 0.14,0.36; 0.43,0.73; 0.71,0.91; 1.0,1.0">
                                          <p:stCondLst>
                                            <p:cond delay="0"/>
                                          </p:stCondLst>
                                        </p:cTn>
                                        <p:tgtEl>
                                          <p:spTgt spid="2052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052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052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052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0522"/>
                                        </p:tgtEl>
                                        <p:attrNameLst>
                                          <p:attrName>ppt_y</p:attrName>
                                        </p:attrNameLst>
                                      </p:cBhvr>
                                      <p:tavLst>
                                        <p:tav tm="0" fmla="#ppt_y-sin(pi*$)/81">
                                          <p:val>
                                            <p:fltVal val="0"/>
                                          </p:val>
                                        </p:tav>
                                        <p:tav tm="100000">
                                          <p:val>
                                            <p:fltVal val="1"/>
                                          </p:val>
                                        </p:tav>
                                      </p:tavLst>
                                    </p:anim>
                                    <p:animScale>
                                      <p:cBhvr>
                                        <p:cTn id="31" dur="26">
                                          <p:stCondLst>
                                            <p:cond delay="650"/>
                                          </p:stCondLst>
                                        </p:cTn>
                                        <p:tgtEl>
                                          <p:spTgt spid="20522"/>
                                        </p:tgtEl>
                                      </p:cBhvr>
                                      <p:to x="100000" y="60000"/>
                                    </p:animScale>
                                    <p:animScale>
                                      <p:cBhvr>
                                        <p:cTn id="32" dur="166" decel="50000">
                                          <p:stCondLst>
                                            <p:cond delay="676"/>
                                          </p:stCondLst>
                                        </p:cTn>
                                        <p:tgtEl>
                                          <p:spTgt spid="20522"/>
                                        </p:tgtEl>
                                      </p:cBhvr>
                                      <p:to x="100000" y="100000"/>
                                    </p:animScale>
                                    <p:animScale>
                                      <p:cBhvr>
                                        <p:cTn id="33" dur="26">
                                          <p:stCondLst>
                                            <p:cond delay="1312"/>
                                          </p:stCondLst>
                                        </p:cTn>
                                        <p:tgtEl>
                                          <p:spTgt spid="20522"/>
                                        </p:tgtEl>
                                      </p:cBhvr>
                                      <p:to x="100000" y="80000"/>
                                    </p:animScale>
                                    <p:animScale>
                                      <p:cBhvr>
                                        <p:cTn id="34" dur="166" decel="50000">
                                          <p:stCondLst>
                                            <p:cond delay="1338"/>
                                          </p:stCondLst>
                                        </p:cTn>
                                        <p:tgtEl>
                                          <p:spTgt spid="20522"/>
                                        </p:tgtEl>
                                      </p:cBhvr>
                                      <p:to x="100000" y="100000"/>
                                    </p:animScale>
                                    <p:animScale>
                                      <p:cBhvr>
                                        <p:cTn id="35" dur="26">
                                          <p:stCondLst>
                                            <p:cond delay="1642"/>
                                          </p:stCondLst>
                                        </p:cTn>
                                        <p:tgtEl>
                                          <p:spTgt spid="20522"/>
                                        </p:tgtEl>
                                      </p:cBhvr>
                                      <p:to x="100000" y="90000"/>
                                    </p:animScale>
                                    <p:animScale>
                                      <p:cBhvr>
                                        <p:cTn id="36" dur="166" decel="50000">
                                          <p:stCondLst>
                                            <p:cond delay="1668"/>
                                          </p:stCondLst>
                                        </p:cTn>
                                        <p:tgtEl>
                                          <p:spTgt spid="20522"/>
                                        </p:tgtEl>
                                      </p:cBhvr>
                                      <p:to x="100000" y="100000"/>
                                    </p:animScale>
                                    <p:animScale>
                                      <p:cBhvr>
                                        <p:cTn id="37" dur="26">
                                          <p:stCondLst>
                                            <p:cond delay="1808"/>
                                          </p:stCondLst>
                                        </p:cTn>
                                        <p:tgtEl>
                                          <p:spTgt spid="20522"/>
                                        </p:tgtEl>
                                      </p:cBhvr>
                                      <p:to x="100000" y="95000"/>
                                    </p:animScale>
                                    <p:animScale>
                                      <p:cBhvr>
                                        <p:cTn id="38" dur="166" decel="50000">
                                          <p:stCondLst>
                                            <p:cond delay="1834"/>
                                          </p:stCondLst>
                                        </p:cTn>
                                        <p:tgtEl>
                                          <p:spTgt spid="20522"/>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580">
                                          <p:stCondLst>
                                            <p:cond delay="0"/>
                                          </p:stCondLst>
                                        </p:cTn>
                                        <p:tgtEl>
                                          <p:spTgt spid="46"/>
                                        </p:tgtEl>
                                      </p:cBhvr>
                                    </p:animEffect>
                                    <p:anim calcmode="lin" valueType="num">
                                      <p:cBhvr>
                                        <p:cTn id="42"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47" dur="26">
                                          <p:stCondLst>
                                            <p:cond delay="650"/>
                                          </p:stCondLst>
                                        </p:cTn>
                                        <p:tgtEl>
                                          <p:spTgt spid="46"/>
                                        </p:tgtEl>
                                      </p:cBhvr>
                                      <p:to x="100000" y="60000"/>
                                    </p:animScale>
                                    <p:animScale>
                                      <p:cBhvr>
                                        <p:cTn id="48" dur="166" decel="50000">
                                          <p:stCondLst>
                                            <p:cond delay="676"/>
                                          </p:stCondLst>
                                        </p:cTn>
                                        <p:tgtEl>
                                          <p:spTgt spid="46"/>
                                        </p:tgtEl>
                                      </p:cBhvr>
                                      <p:to x="100000" y="100000"/>
                                    </p:animScale>
                                    <p:animScale>
                                      <p:cBhvr>
                                        <p:cTn id="49" dur="26">
                                          <p:stCondLst>
                                            <p:cond delay="1312"/>
                                          </p:stCondLst>
                                        </p:cTn>
                                        <p:tgtEl>
                                          <p:spTgt spid="46"/>
                                        </p:tgtEl>
                                      </p:cBhvr>
                                      <p:to x="100000" y="80000"/>
                                    </p:animScale>
                                    <p:animScale>
                                      <p:cBhvr>
                                        <p:cTn id="50" dur="166" decel="50000">
                                          <p:stCondLst>
                                            <p:cond delay="1338"/>
                                          </p:stCondLst>
                                        </p:cTn>
                                        <p:tgtEl>
                                          <p:spTgt spid="46"/>
                                        </p:tgtEl>
                                      </p:cBhvr>
                                      <p:to x="100000" y="100000"/>
                                    </p:animScale>
                                    <p:animScale>
                                      <p:cBhvr>
                                        <p:cTn id="51" dur="26">
                                          <p:stCondLst>
                                            <p:cond delay="1642"/>
                                          </p:stCondLst>
                                        </p:cTn>
                                        <p:tgtEl>
                                          <p:spTgt spid="46"/>
                                        </p:tgtEl>
                                      </p:cBhvr>
                                      <p:to x="100000" y="90000"/>
                                    </p:animScale>
                                    <p:animScale>
                                      <p:cBhvr>
                                        <p:cTn id="52" dur="166" decel="50000">
                                          <p:stCondLst>
                                            <p:cond delay="1668"/>
                                          </p:stCondLst>
                                        </p:cTn>
                                        <p:tgtEl>
                                          <p:spTgt spid="46"/>
                                        </p:tgtEl>
                                      </p:cBhvr>
                                      <p:to x="100000" y="100000"/>
                                    </p:animScale>
                                    <p:animScale>
                                      <p:cBhvr>
                                        <p:cTn id="53" dur="26">
                                          <p:stCondLst>
                                            <p:cond delay="1808"/>
                                          </p:stCondLst>
                                        </p:cTn>
                                        <p:tgtEl>
                                          <p:spTgt spid="46"/>
                                        </p:tgtEl>
                                      </p:cBhvr>
                                      <p:to x="100000" y="95000"/>
                                    </p:animScale>
                                    <p:animScale>
                                      <p:cBhvr>
                                        <p:cTn id="54" dur="166" decel="50000">
                                          <p:stCondLst>
                                            <p:cond delay="1834"/>
                                          </p:stCondLst>
                                        </p:cTn>
                                        <p:tgtEl>
                                          <p:spTgt spid="46"/>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down)">
                                      <p:cBhvr>
                                        <p:cTn id="57" dur="580">
                                          <p:stCondLst>
                                            <p:cond delay="0"/>
                                          </p:stCondLst>
                                        </p:cTn>
                                        <p:tgtEl>
                                          <p:spTgt spid="48"/>
                                        </p:tgtEl>
                                      </p:cBhvr>
                                    </p:animEffect>
                                    <p:anim calcmode="lin" valueType="num">
                                      <p:cBhvr>
                                        <p:cTn id="58"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63" dur="26">
                                          <p:stCondLst>
                                            <p:cond delay="650"/>
                                          </p:stCondLst>
                                        </p:cTn>
                                        <p:tgtEl>
                                          <p:spTgt spid="48"/>
                                        </p:tgtEl>
                                      </p:cBhvr>
                                      <p:to x="100000" y="60000"/>
                                    </p:animScale>
                                    <p:animScale>
                                      <p:cBhvr>
                                        <p:cTn id="64" dur="166" decel="50000">
                                          <p:stCondLst>
                                            <p:cond delay="676"/>
                                          </p:stCondLst>
                                        </p:cTn>
                                        <p:tgtEl>
                                          <p:spTgt spid="48"/>
                                        </p:tgtEl>
                                      </p:cBhvr>
                                      <p:to x="100000" y="100000"/>
                                    </p:animScale>
                                    <p:animScale>
                                      <p:cBhvr>
                                        <p:cTn id="65" dur="26">
                                          <p:stCondLst>
                                            <p:cond delay="1312"/>
                                          </p:stCondLst>
                                        </p:cTn>
                                        <p:tgtEl>
                                          <p:spTgt spid="48"/>
                                        </p:tgtEl>
                                      </p:cBhvr>
                                      <p:to x="100000" y="80000"/>
                                    </p:animScale>
                                    <p:animScale>
                                      <p:cBhvr>
                                        <p:cTn id="66" dur="166" decel="50000">
                                          <p:stCondLst>
                                            <p:cond delay="1338"/>
                                          </p:stCondLst>
                                        </p:cTn>
                                        <p:tgtEl>
                                          <p:spTgt spid="48"/>
                                        </p:tgtEl>
                                      </p:cBhvr>
                                      <p:to x="100000" y="100000"/>
                                    </p:animScale>
                                    <p:animScale>
                                      <p:cBhvr>
                                        <p:cTn id="67" dur="26">
                                          <p:stCondLst>
                                            <p:cond delay="1642"/>
                                          </p:stCondLst>
                                        </p:cTn>
                                        <p:tgtEl>
                                          <p:spTgt spid="48"/>
                                        </p:tgtEl>
                                      </p:cBhvr>
                                      <p:to x="100000" y="90000"/>
                                    </p:animScale>
                                    <p:animScale>
                                      <p:cBhvr>
                                        <p:cTn id="68" dur="166" decel="50000">
                                          <p:stCondLst>
                                            <p:cond delay="1668"/>
                                          </p:stCondLst>
                                        </p:cTn>
                                        <p:tgtEl>
                                          <p:spTgt spid="48"/>
                                        </p:tgtEl>
                                      </p:cBhvr>
                                      <p:to x="100000" y="100000"/>
                                    </p:animScale>
                                    <p:animScale>
                                      <p:cBhvr>
                                        <p:cTn id="69" dur="26">
                                          <p:stCondLst>
                                            <p:cond delay="1808"/>
                                          </p:stCondLst>
                                        </p:cTn>
                                        <p:tgtEl>
                                          <p:spTgt spid="48"/>
                                        </p:tgtEl>
                                      </p:cBhvr>
                                      <p:to x="100000" y="95000"/>
                                    </p:animScale>
                                    <p:animScale>
                                      <p:cBhvr>
                                        <p:cTn id="70" dur="166" decel="50000">
                                          <p:stCondLst>
                                            <p:cond delay="1834"/>
                                          </p:stCondLst>
                                        </p:cTn>
                                        <p:tgtEl>
                                          <p:spTgt spid="48"/>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down)">
                                      <p:cBhvr>
                                        <p:cTn id="73" dur="580">
                                          <p:stCondLst>
                                            <p:cond delay="0"/>
                                          </p:stCondLst>
                                        </p:cTn>
                                        <p:tgtEl>
                                          <p:spTgt spid="54"/>
                                        </p:tgtEl>
                                      </p:cBhvr>
                                    </p:animEffect>
                                    <p:anim calcmode="lin" valueType="num">
                                      <p:cBhvr>
                                        <p:cTn id="74"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9" dur="26">
                                          <p:stCondLst>
                                            <p:cond delay="650"/>
                                          </p:stCondLst>
                                        </p:cTn>
                                        <p:tgtEl>
                                          <p:spTgt spid="54"/>
                                        </p:tgtEl>
                                      </p:cBhvr>
                                      <p:to x="100000" y="60000"/>
                                    </p:animScale>
                                    <p:animScale>
                                      <p:cBhvr>
                                        <p:cTn id="80" dur="166" decel="50000">
                                          <p:stCondLst>
                                            <p:cond delay="676"/>
                                          </p:stCondLst>
                                        </p:cTn>
                                        <p:tgtEl>
                                          <p:spTgt spid="54"/>
                                        </p:tgtEl>
                                      </p:cBhvr>
                                      <p:to x="100000" y="100000"/>
                                    </p:animScale>
                                    <p:animScale>
                                      <p:cBhvr>
                                        <p:cTn id="81" dur="26">
                                          <p:stCondLst>
                                            <p:cond delay="1312"/>
                                          </p:stCondLst>
                                        </p:cTn>
                                        <p:tgtEl>
                                          <p:spTgt spid="54"/>
                                        </p:tgtEl>
                                      </p:cBhvr>
                                      <p:to x="100000" y="80000"/>
                                    </p:animScale>
                                    <p:animScale>
                                      <p:cBhvr>
                                        <p:cTn id="82" dur="166" decel="50000">
                                          <p:stCondLst>
                                            <p:cond delay="1338"/>
                                          </p:stCondLst>
                                        </p:cTn>
                                        <p:tgtEl>
                                          <p:spTgt spid="54"/>
                                        </p:tgtEl>
                                      </p:cBhvr>
                                      <p:to x="100000" y="100000"/>
                                    </p:animScale>
                                    <p:animScale>
                                      <p:cBhvr>
                                        <p:cTn id="83" dur="26">
                                          <p:stCondLst>
                                            <p:cond delay="1642"/>
                                          </p:stCondLst>
                                        </p:cTn>
                                        <p:tgtEl>
                                          <p:spTgt spid="54"/>
                                        </p:tgtEl>
                                      </p:cBhvr>
                                      <p:to x="100000" y="90000"/>
                                    </p:animScale>
                                    <p:animScale>
                                      <p:cBhvr>
                                        <p:cTn id="84" dur="166" decel="50000">
                                          <p:stCondLst>
                                            <p:cond delay="1668"/>
                                          </p:stCondLst>
                                        </p:cTn>
                                        <p:tgtEl>
                                          <p:spTgt spid="54"/>
                                        </p:tgtEl>
                                      </p:cBhvr>
                                      <p:to x="100000" y="100000"/>
                                    </p:animScale>
                                    <p:animScale>
                                      <p:cBhvr>
                                        <p:cTn id="85" dur="26">
                                          <p:stCondLst>
                                            <p:cond delay="1808"/>
                                          </p:stCondLst>
                                        </p:cTn>
                                        <p:tgtEl>
                                          <p:spTgt spid="54"/>
                                        </p:tgtEl>
                                      </p:cBhvr>
                                      <p:to x="100000" y="95000"/>
                                    </p:animScale>
                                    <p:animScale>
                                      <p:cBhvr>
                                        <p:cTn id="86" dur="166" decel="50000">
                                          <p:stCondLst>
                                            <p:cond delay="1834"/>
                                          </p:stCondLst>
                                        </p:cTn>
                                        <p:tgtEl>
                                          <p:spTgt spid="54"/>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down)">
                                      <p:cBhvr>
                                        <p:cTn id="89" dur="580">
                                          <p:stCondLst>
                                            <p:cond delay="0"/>
                                          </p:stCondLst>
                                        </p:cTn>
                                        <p:tgtEl>
                                          <p:spTgt spid="57"/>
                                        </p:tgtEl>
                                      </p:cBhvr>
                                    </p:animEffect>
                                    <p:anim calcmode="lin" valueType="num">
                                      <p:cBhvr>
                                        <p:cTn id="90"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95" dur="26">
                                          <p:stCondLst>
                                            <p:cond delay="650"/>
                                          </p:stCondLst>
                                        </p:cTn>
                                        <p:tgtEl>
                                          <p:spTgt spid="57"/>
                                        </p:tgtEl>
                                      </p:cBhvr>
                                      <p:to x="100000" y="60000"/>
                                    </p:animScale>
                                    <p:animScale>
                                      <p:cBhvr>
                                        <p:cTn id="96" dur="166" decel="50000">
                                          <p:stCondLst>
                                            <p:cond delay="676"/>
                                          </p:stCondLst>
                                        </p:cTn>
                                        <p:tgtEl>
                                          <p:spTgt spid="57"/>
                                        </p:tgtEl>
                                      </p:cBhvr>
                                      <p:to x="100000" y="100000"/>
                                    </p:animScale>
                                    <p:animScale>
                                      <p:cBhvr>
                                        <p:cTn id="97" dur="26">
                                          <p:stCondLst>
                                            <p:cond delay="1312"/>
                                          </p:stCondLst>
                                        </p:cTn>
                                        <p:tgtEl>
                                          <p:spTgt spid="57"/>
                                        </p:tgtEl>
                                      </p:cBhvr>
                                      <p:to x="100000" y="80000"/>
                                    </p:animScale>
                                    <p:animScale>
                                      <p:cBhvr>
                                        <p:cTn id="98" dur="166" decel="50000">
                                          <p:stCondLst>
                                            <p:cond delay="1338"/>
                                          </p:stCondLst>
                                        </p:cTn>
                                        <p:tgtEl>
                                          <p:spTgt spid="57"/>
                                        </p:tgtEl>
                                      </p:cBhvr>
                                      <p:to x="100000" y="100000"/>
                                    </p:animScale>
                                    <p:animScale>
                                      <p:cBhvr>
                                        <p:cTn id="99" dur="26">
                                          <p:stCondLst>
                                            <p:cond delay="1642"/>
                                          </p:stCondLst>
                                        </p:cTn>
                                        <p:tgtEl>
                                          <p:spTgt spid="57"/>
                                        </p:tgtEl>
                                      </p:cBhvr>
                                      <p:to x="100000" y="90000"/>
                                    </p:animScale>
                                    <p:animScale>
                                      <p:cBhvr>
                                        <p:cTn id="100" dur="166" decel="50000">
                                          <p:stCondLst>
                                            <p:cond delay="1668"/>
                                          </p:stCondLst>
                                        </p:cTn>
                                        <p:tgtEl>
                                          <p:spTgt spid="57"/>
                                        </p:tgtEl>
                                      </p:cBhvr>
                                      <p:to x="100000" y="100000"/>
                                    </p:animScale>
                                    <p:animScale>
                                      <p:cBhvr>
                                        <p:cTn id="101" dur="26">
                                          <p:stCondLst>
                                            <p:cond delay="1808"/>
                                          </p:stCondLst>
                                        </p:cTn>
                                        <p:tgtEl>
                                          <p:spTgt spid="57"/>
                                        </p:tgtEl>
                                      </p:cBhvr>
                                      <p:to x="100000" y="95000"/>
                                    </p:animScale>
                                    <p:animScale>
                                      <p:cBhvr>
                                        <p:cTn id="102" dur="166" decel="50000">
                                          <p:stCondLst>
                                            <p:cond delay="1834"/>
                                          </p:stCondLst>
                                        </p:cTn>
                                        <p:tgtEl>
                                          <p:spTgt spid="57"/>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80">
                                          <p:stCondLst>
                                            <p:cond delay="0"/>
                                          </p:stCondLst>
                                        </p:cTn>
                                        <p:tgtEl>
                                          <p:spTgt spid="60"/>
                                        </p:tgtEl>
                                      </p:cBhvr>
                                    </p:animEffect>
                                    <p:anim calcmode="lin" valueType="num">
                                      <p:cBhvr>
                                        <p:cTn id="10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111" dur="26">
                                          <p:stCondLst>
                                            <p:cond delay="650"/>
                                          </p:stCondLst>
                                        </p:cTn>
                                        <p:tgtEl>
                                          <p:spTgt spid="60"/>
                                        </p:tgtEl>
                                      </p:cBhvr>
                                      <p:to x="100000" y="60000"/>
                                    </p:animScale>
                                    <p:animScale>
                                      <p:cBhvr>
                                        <p:cTn id="112" dur="166" decel="50000">
                                          <p:stCondLst>
                                            <p:cond delay="676"/>
                                          </p:stCondLst>
                                        </p:cTn>
                                        <p:tgtEl>
                                          <p:spTgt spid="60"/>
                                        </p:tgtEl>
                                      </p:cBhvr>
                                      <p:to x="100000" y="100000"/>
                                    </p:animScale>
                                    <p:animScale>
                                      <p:cBhvr>
                                        <p:cTn id="113" dur="26">
                                          <p:stCondLst>
                                            <p:cond delay="1312"/>
                                          </p:stCondLst>
                                        </p:cTn>
                                        <p:tgtEl>
                                          <p:spTgt spid="60"/>
                                        </p:tgtEl>
                                      </p:cBhvr>
                                      <p:to x="100000" y="80000"/>
                                    </p:animScale>
                                    <p:animScale>
                                      <p:cBhvr>
                                        <p:cTn id="114" dur="166" decel="50000">
                                          <p:stCondLst>
                                            <p:cond delay="1338"/>
                                          </p:stCondLst>
                                        </p:cTn>
                                        <p:tgtEl>
                                          <p:spTgt spid="60"/>
                                        </p:tgtEl>
                                      </p:cBhvr>
                                      <p:to x="100000" y="100000"/>
                                    </p:animScale>
                                    <p:animScale>
                                      <p:cBhvr>
                                        <p:cTn id="115" dur="26">
                                          <p:stCondLst>
                                            <p:cond delay="1642"/>
                                          </p:stCondLst>
                                        </p:cTn>
                                        <p:tgtEl>
                                          <p:spTgt spid="60"/>
                                        </p:tgtEl>
                                      </p:cBhvr>
                                      <p:to x="100000" y="90000"/>
                                    </p:animScale>
                                    <p:animScale>
                                      <p:cBhvr>
                                        <p:cTn id="116" dur="166" decel="50000">
                                          <p:stCondLst>
                                            <p:cond delay="1668"/>
                                          </p:stCondLst>
                                        </p:cTn>
                                        <p:tgtEl>
                                          <p:spTgt spid="60"/>
                                        </p:tgtEl>
                                      </p:cBhvr>
                                      <p:to x="100000" y="100000"/>
                                    </p:animScale>
                                    <p:animScale>
                                      <p:cBhvr>
                                        <p:cTn id="117" dur="26">
                                          <p:stCondLst>
                                            <p:cond delay="1808"/>
                                          </p:stCondLst>
                                        </p:cTn>
                                        <p:tgtEl>
                                          <p:spTgt spid="60"/>
                                        </p:tgtEl>
                                      </p:cBhvr>
                                      <p:to x="100000" y="95000"/>
                                    </p:animScale>
                                    <p:animScale>
                                      <p:cBhvr>
                                        <p:cTn id="118" dur="166" decel="50000">
                                          <p:stCondLst>
                                            <p:cond delay="1834"/>
                                          </p:stCondLst>
                                        </p:cTn>
                                        <p:tgtEl>
                                          <p:spTgt spid="60"/>
                                        </p:tgtEl>
                                      </p:cBhvr>
                                      <p:to x="100000" y="100000"/>
                                    </p:animScale>
                                  </p:childTnLst>
                                </p:cTn>
                              </p:par>
                              <p:par>
                                <p:cTn id="119" presetID="26" presetClass="entr" presetSubtype="0" fill="hold" nodeType="withEffect">
                                  <p:stCondLst>
                                    <p:cond delay="0"/>
                                  </p:stCondLst>
                                  <p:childTnLst>
                                    <p:set>
                                      <p:cBhvr>
                                        <p:cTn id="120" dur="1" fill="hold">
                                          <p:stCondLst>
                                            <p:cond delay="0"/>
                                          </p:stCondLst>
                                        </p:cTn>
                                        <p:tgtEl>
                                          <p:spTgt spid="63"/>
                                        </p:tgtEl>
                                        <p:attrNameLst>
                                          <p:attrName>style.visibility</p:attrName>
                                        </p:attrNameLst>
                                      </p:cBhvr>
                                      <p:to>
                                        <p:strVal val="visible"/>
                                      </p:to>
                                    </p:set>
                                    <p:animEffect transition="in" filter="wipe(down)">
                                      <p:cBhvr>
                                        <p:cTn id="121" dur="580">
                                          <p:stCondLst>
                                            <p:cond delay="0"/>
                                          </p:stCondLst>
                                        </p:cTn>
                                        <p:tgtEl>
                                          <p:spTgt spid="63"/>
                                        </p:tgtEl>
                                      </p:cBhvr>
                                    </p:animEffect>
                                    <p:anim calcmode="lin" valueType="num">
                                      <p:cBhvr>
                                        <p:cTn id="12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27" dur="26">
                                          <p:stCondLst>
                                            <p:cond delay="650"/>
                                          </p:stCondLst>
                                        </p:cTn>
                                        <p:tgtEl>
                                          <p:spTgt spid="63"/>
                                        </p:tgtEl>
                                      </p:cBhvr>
                                      <p:to x="100000" y="60000"/>
                                    </p:animScale>
                                    <p:animScale>
                                      <p:cBhvr>
                                        <p:cTn id="128" dur="166" decel="50000">
                                          <p:stCondLst>
                                            <p:cond delay="676"/>
                                          </p:stCondLst>
                                        </p:cTn>
                                        <p:tgtEl>
                                          <p:spTgt spid="63"/>
                                        </p:tgtEl>
                                      </p:cBhvr>
                                      <p:to x="100000" y="100000"/>
                                    </p:animScale>
                                    <p:animScale>
                                      <p:cBhvr>
                                        <p:cTn id="129" dur="26">
                                          <p:stCondLst>
                                            <p:cond delay="1312"/>
                                          </p:stCondLst>
                                        </p:cTn>
                                        <p:tgtEl>
                                          <p:spTgt spid="63"/>
                                        </p:tgtEl>
                                      </p:cBhvr>
                                      <p:to x="100000" y="80000"/>
                                    </p:animScale>
                                    <p:animScale>
                                      <p:cBhvr>
                                        <p:cTn id="130" dur="166" decel="50000">
                                          <p:stCondLst>
                                            <p:cond delay="1338"/>
                                          </p:stCondLst>
                                        </p:cTn>
                                        <p:tgtEl>
                                          <p:spTgt spid="63"/>
                                        </p:tgtEl>
                                      </p:cBhvr>
                                      <p:to x="100000" y="100000"/>
                                    </p:animScale>
                                    <p:animScale>
                                      <p:cBhvr>
                                        <p:cTn id="131" dur="26">
                                          <p:stCondLst>
                                            <p:cond delay="1642"/>
                                          </p:stCondLst>
                                        </p:cTn>
                                        <p:tgtEl>
                                          <p:spTgt spid="63"/>
                                        </p:tgtEl>
                                      </p:cBhvr>
                                      <p:to x="100000" y="90000"/>
                                    </p:animScale>
                                    <p:animScale>
                                      <p:cBhvr>
                                        <p:cTn id="132" dur="166" decel="50000">
                                          <p:stCondLst>
                                            <p:cond delay="1668"/>
                                          </p:stCondLst>
                                        </p:cTn>
                                        <p:tgtEl>
                                          <p:spTgt spid="63"/>
                                        </p:tgtEl>
                                      </p:cBhvr>
                                      <p:to x="100000" y="100000"/>
                                    </p:animScale>
                                    <p:animScale>
                                      <p:cBhvr>
                                        <p:cTn id="133" dur="26">
                                          <p:stCondLst>
                                            <p:cond delay="1808"/>
                                          </p:stCondLst>
                                        </p:cTn>
                                        <p:tgtEl>
                                          <p:spTgt spid="63"/>
                                        </p:tgtEl>
                                      </p:cBhvr>
                                      <p:to x="100000" y="95000"/>
                                    </p:animScale>
                                    <p:animScale>
                                      <p:cBhvr>
                                        <p:cTn id="134" dur="166" decel="50000">
                                          <p:stCondLst>
                                            <p:cond delay="1834"/>
                                          </p:stCondLst>
                                        </p:cTn>
                                        <p:tgtEl>
                                          <p:spTgt spid="63"/>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67"/>
                                        </p:tgtEl>
                                        <p:attrNameLst>
                                          <p:attrName>style.visibility</p:attrName>
                                        </p:attrNameLst>
                                      </p:cBhvr>
                                      <p:to>
                                        <p:strVal val="visible"/>
                                      </p:to>
                                    </p:set>
                                    <p:animEffect transition="in" filter="wipe(down)">
                                      <p:cBhvr>
                                        <p:cTn id="137" dur="580">
                                          <p:stCondLst>
                                            <p:cond delay="0"/>
                                          </p:stCondLst>
                                        </p:cTn>
                                        <p:tgtEl>
                                          <p:spTgt spid="67"/>
                                        </p:tgtEl>
                                      </p:cBhvr>
                                    </p:animEffect>
                                    <p:anim calcmode="lin" valueType="num">
                                      <p:cBhvr>
                                        <p:cTn id="138"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143" dur="26">
                                          <p:stCondLst>
                                            <p:cond delay="650"/>
                                          </p:stCondLst>
                                        </p:cTn>
                                        <p:tgtEl>
                                          <p:spTgt spid="67"/>
                                        </p:tgtEl>
                                      </p:cBhvr>
                                      <p:to x="100000" y="60000"/>
                                    </p:animScale>
                                    <p:animScale>
                                      <p:cBhvr>
                                        <p:cTn id="144" dur="166" decel="50000">
                                          <p:stCondLst>
                                            <p:cond delay="676"/>
                                          </p:stCondLst>
                                        </p:cTn>
                                        <p:tgtEl>
                                          <p:spTgt spid="67"/>
                                        </p:tgtEl>
                                      </p:cBhvr>
                                      <p:to x="100000" y="100000"/>
                                    </p:animScale>
                                    <p:animScale>
                                      <p:cBhvr>
                                        <p:cTn id="145" dur="26">
                                          <p:stCondLst>
                                            <p:cond delay="1312"/>
                                          </p:stCondLst>
                                        </p:cTn>
                                        <p:tgtEl>
                                          <p:spTgt spid="67"/>
                                        </p:tgtEl>
                                      </p:cBhvr>
                                      <p:to x="100000" y="80000"/>
                                    </p:animScale>
                                    <p:animScale>
                                      <p:cBhvr>
                                        <p:cTn id="146" dur="166" decel="50000">
                                          <p:stCondLst>
                                            <p:cond delay="1338"/>
                                          </p:stCondLst>
                                        </p:cTn>
                                        <p:tgtEl>
                                          <p:spTgt spid="67"/>
                                        </p:tgtEl>
                                      </p:cBhvr>
                                      <p:to x="100000" y="100000"/>
                                    </p:animScale>
                                    <p:animScale>
                                      <p:cBhvr>
                                        <p:cTn id="147" dur="26">
                                          <p:stCondLst>
                                            <p:cond delay="1642"/>
                                          </p:stCondLst>
                                        </p:cTn>
                                        <p:tgtEl>
                                          <p:spTgt spid="67"/>
                                        </p:tgtEl>
                                      </p:cBhvr>
                                      <p:to x="100000" y="90000"/>
                                    </p:animScale>
                                    <p:animScale>
                                      <p:cBhvr>
                                        <p:cTn id="148" dur="166" decel="50000">
                                          <p:stCondLst>
                                            <p:cond delay="1668"/>
                                          </p:stCondLst>
                                        </p:cTn>
                                        <p:tgtEl>
                                          <p:spTgt spid="67"/>
                                        </p:tgtEl>
                                      </p:cBhvr>
                                      <p:to x="100000" y="100000"/>
                                    </p:animScale>
                                    <p:animScale>
                                      <p:cBhvr>
                                        <p:cTn id="149" dur="26">
                                          <p:stCondLst>
                                            <p:cond delay="1808"/>
                                          </p:stCondLst>
                                        </p:cTn>
                                        <p:tgtEl>
                                          <p:spTgt spid="67"/>
                                        </p:tgtEl>
                                      </p:cBhvr>
                                      <p:to x="100000" y="95000"/>
                                    </p:animScale>
                                    <p:animScale>
                                      <p:cBhvr>
                                        <p:cTn id="150" dur="166" decel="50000">
                                          <p:stCondLst>
                                            <p:cond delay="1834"/>
                                          </p:stCondLst>
                                        </p:cTn>
                                        <p:tgtEl>
                                          <p:spTgt spid="67"/>
                                        </p:tgtEl>
                                      </p:cBhvr>
                                      <p:to x="100000" y="100000"/>
                                    </p:animScale>
                                  </p:childTnLst>
                                </p:cTn>
                              </p:par>
                              <p:par>
                                <p:cTn id="151" presetID="26"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animEffect transition="in" filter="wipe(down)">
                                      <p:cBhvr>
                                        <p:cTn id="153" dur="580">
                                          <p:stCondLst>
                                            <p:cond delay="0"/>
                                          </p:stCondLst>
                                        </p:cTn>
                                        <p:tgtEl>
                                          <p:spTgt spid="68"/>
                                        </p:tgtEl>
                                      </p:cBhvr>
                                    </p:animEffect>
                                    <p:anim calcmode="lin" valueType="num">
                                      <p:cBhvr>
                                        <p:cTn id="154" dur="1822" tmFilter="0,0; 0.14,0.36; 0.43,0.73; 0.71,0.91; 1.0,1.0">
                                          <p:stCondLst>
                                            <p:cond delay="0"/>
                                          </p:stCondLst>
                                        </p:cTn>
                                        <p:tgtEl>
                                          <p:spTgt spid="68"/>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68"/>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68"/>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68"/>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68"/>
                                        </p:tgtEl>
                                        <p:attrNameLst>
                                          <p:attrName>ppt_y</p:attrName>
                                        </p:attrNameLst>
                                      </p:cBhvr>
                                      <p:tavLst>
                                        <p:tav tm="0" fmla="#ppt_y-sin(pi*$)/81">
                                          <p:val>
                                            <p:fltVal val="0"/>
                                          </p:val>
                                        </p:tav>
                                        <p:tav tm="100000">
                                          <p:val>
                                            <p:fltVal val="1"/>
                                          </p:val>
                                        </p:tav>
                                      </p:tavLst>
                                    </p:anim>
                                    <p:animScale>
                                      <p:cBhvr>
                                        <p:cTn id="159" dur="26">
                                          <p:stCondLst>
                                            <p:cond delay="650"/>
                                          </p:stCondLst>
                                        </p:cTn>
                                        <p:tgtEl>
                                          <p:spTgt spid="68"/>
                                        </p:tgtEl>
                                      </p:cBhvr>
                                      <p:to x="100000" y="60000"/>
                                    </p:animScale>
                                    <p:animScale>
                                      <p:cBhvr>
                                        <p:cTn id="160" dur="166" decel="50000">
                                          <p:stCondLst>
                                            <p:cond delay="676"/>
                                          </p:stCondLst>
                                        </p:cTn>
                                        <p:tgtEl>
                                          <p:spTgt spid="68"/>
                                        </p:tgtEl>
                                      </p:cBhvr>
                                      <p:to x="100000" y="100000"/>
                                    </p:animScale>
                                    <p:animScale>
                                      <p:cBhvr>
                                        <p:cTn id="161" dur="26">
                                          <p:stCondLst>
                                            <p:cond delay="1312"/>
                                          </p:stCondLst>
                                        </p:cTn>
                                        <p:tgtEl>
                                          <p:spTgt spid="68"/>
                                        </p:tgtEl>
                                      </p:cBhvr>
                                      <p:to x="100000" y="80000"/>
                                    </p:animScale>
                                    <p:animScale>
                                      <p:cBhvr>
                                        <p:cTn id="162" dur="166" decel="50000">
                                          <p:stCondLst>
                                            <p:cond delay="1338"/>
                                          </p:stCondLst>
                                        </p:cTn>
                                        <p:tgtEl>
                                          <p:spTgt spid="68"/>
                                        </p:tgtEl>
                                      </p:cBhvr>
                                      <p:to x="100000" y="100000"/>
                                    </p:animScale>
                                    <p:animScale>
                                      <p:cBhvr>
                                        <p:cTn id="163" dur="26">
                                          <p:stCondLst>
                                            <p:cond delay="1642"/>
                                          </p:stCondLst>
                                        </p:cTn>
                                        <p:tgtEl>
                                          <p:spTgt spid="68"/>
                                        </p:tgtEl>
                                      </p:cBhvr>
                                      <p:to x="100000" y="90000"/>
                                    </p:animScale>
                                    <p:animScale>
                                      <p:cBhvr>
                                        <p:cTn id="164" dur="166" decel="50000">
                                          <p:stCondLst>
                                            <p:cond delay="1668"/>
                                          </p:stCondLst>
                                        </p:cTn>
                                        <p:tgtEl>
                                          <p:spTgt spid="68"/>
                                        </p:tgtEl>
                                      </p:cBhvr>
                                      <p:to x="100000" y="100000"/>
                                    </p:animScale>
                                    <p:animScale>
                                      <p:cBhvr>
                                        <p:cTn id="165" dur="26">
                                          <p:stCondLst>
                                            <p:cond delay="1808"/>
                                          </p:stCondLst>
                                        </p:cTn>
                                        <p:tgtEl>
                                          <p:spTgt spid="68"/>
                                        </p:tgtEl>
                                      </p:cBhvr>
                                      <p:to x="100000" y="95000"/>
                                    </p:animScale>
                                    <p:animScale>
                                      <p:cBhvr>
                                        <p:cTn id="166" dur="166" decel="50000">
                                          <p:stCondLst>
                                            <p:cond delay="1834"/>
                                          </p:stCondLst>
                                        </p:cTn>
                                        <p:tgtEl>
                                          <p:spTgt spid="68"/>
                                        </p:tgtEl>
                                      </p:cBhvr>
                                      <p:to x="100000" y="100000"/>
                                    </p:animScale>
                                  </p:childTnLst>
                                </p:cTn>
                              </p:par>
                              <p:par>
                                <p:cTn id="167" presetID="26" presetClass="entr" presetSubtype="0" fill="hold" grpId="0" nodeType="withEffect">
                                  <p:stCondLst>
                                    <p:cond delay="0"/>
                                  </p:stCondLst>
                                  <p:childTnLst>
                                    <p:set>
                                      <p:cBhvr>
                                        <p:cTn id="168" dur="1" fill="hold">
                                          <p:stCondLst>
                                            <p:cond delay="0"/>
                                          </p:stCondLst>
                                        </p:cTn>
                                        <p:tgtEl>
                                          <p:spTgt spid="77"/>
                                        </p:tgtEl>
                                        <p:attrNameLst>
                                          <p:attrName>style.visibility</p:attrName>
                                        </p:attrNameLst>
                                      </p:cBhvr>
                                      <p:to>
                                        <p:strVal val="visible"/>
                                      </p:to>
                                    </p:set>
                                    <p:animEffect transition="in" filter="wipe(down)">
                                      <p:cBhvr>
                                        <p:cTn id="169" dur="580">
                                          <p:stCondLst>
                                            <p:cond delay="0"/>
                                          </p:stCondLst>
                                        </p:cTn>
                                        <p:tgtEl>
                                          <p:spTgt spid="77"/>
                                        </p:tgtEl>
                                      </p:cBhvr>
                                    </p:animEffect>
                                    <p:anim calcmode="lin" valueType="num">
                                      <p:cBhvr>
                                        <p:cTn id="170"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175" dur="26">
                                          <p:stCondLst>
                                            <p:cond delay="650"/>
                                          </p:stCondLst>
                                        </p:cTn>
                                        <p:tgtEl>
                                          <p:spTgt spid="77"/>
                                        </p:tgtEl>
                                      </p:cBhvr>
                                      <p:to x="100000" y="60000"/>
                                    </p:animScale>
                                    <p:animScale>
                                      <p:cBhvr>
                                        <p:cTn id="176" dur="166" decel="50000">
                                          <p:stCondLst>
                                            <p:cond delay="676"/>
                                          </p:stCondLst>
                                        </p:cTn>
                                        <p:tgtEl>
                                          <p:spTgt spid="77"/>
                                        </p:tgtEl>
                                      </p:cBhvr>
                                      <p:to x="100000" y="100000"/>
                                    </p:animScale>
                                    <p:animScale>
                                      <p:cBhvr>
                                        <p:cTn id="177" dur="26">
                                          <p:stCondLst>
                                            <p:cond delay="1312"/>
                                          </p:stCondLst>
                                        </p:cTn>
                                        <p:tgtEl>
                                          <p:spTgt spid="77"/>
                                        </p:tgtEl>
                                      </p:cBhvr>
                                      <p:to x="100000" y="80000"/>
                                    </p:animScale>
                                    <p:animScale>
                                      <p:cBhvr>
                                        <p:cTn id="178" dur="166" decel="50000">
                                          <p:stCondLst>
                                            <p:cond delay="1338"/>
                                          </p:stCondLst>
                                        </p:cTn>
                                        <p:tgtEl>
                                          <p:spTgt spid="77"/>
                                        </p:tgtEl>
                                      </p:cBhvr>
                                      <p:to x="100000" y="100000"/>
                                    </p:animScale>
                                    <p:animScale>
                                      <p:cBhvr>
                                        <p:cTn id="179" dur="26">
                                          <p:stCondLst>
                                            <p:cond delay="1642"/>
                                          </p:stCondLst>
                                        </p:cTn>
                                        <p:tgtEl>
                                          <p:spTgt spid="77"/>
                                        </p:tgtEl>
                                      </p:cBhvr>
                                      <p:to x="100000" y="90000"/>
                                    </p:animScale>
                                    <p:animScale>
                                      <p:cBhvr>
                                        <p:cTn id="180" dur="166" decel="50000">
                                          <p:stCondLst>
                                            <p:cond delay="1668"/>
                                          </p:stCondLst>
                                        </p:cTn>
                                        <p:tgtEl>
                                          <p:spTgt spid="77"/>
                                        </p:tgtEl>
                                      </p:cBhvr>
                                      <p:to x="100000" y="100000"/>
                                    </p:animScale>
                                    <p:animScale>
                                      <p:cBhvr>
                                        <p:cTn id="181" dur="26">
                                          <p:stCondLst>
                                            <p:cond delay="1808"/>
                                          </p:stCondLst>
                                        </p:cTn>
                                        <p:tgtEl>
                                          <p:spTgt spid="77"/>
                                        </p:tgtEl>
                                      </p:cBhvr>
                                      <p:to x="100000" y="95000"/>
                                    </p:animScale>
                                    <p:animScale>
                                      <p:cBhvr>
                                        <p:cTn id="182" dur="166" decel="50000">
                                          <p:stCondLst>
                                            <p:cond delay="1834"/>
                                          </p:stCondLst>
                                        </p:cTn>
                                        <p:tgtEl>
                                          <p:spTgt spid="77"/>
                                        </p:tgtEl>
                                      </p:cBhvr>
                                      <p:to x="100000" y="100000"/>
                                    </p:animScale>
                                  </p:childTnLst>
                                </p:cTn>
                              </p:par>
                              <p:par>
                                <p:cTn id="183" presetID="26" presetClass="entr" presetSubtype="0" fill="hold" grpId="0" nodeType="withEffect">
                                  <p:stCondLst>
                                    <p:cond delay="0"/>
                                  </p:stCondLst>
                                  <p:childTnLst>
                                    <p:set>
                                      <p:cBhvr>
                                        <p:cTn id="184" dur="1" fill="hold">
                                          <p:stCondLst>
                                            <p:cond delay="0"/>
                                          </p:stCondLst>
                                        </p:cTn>
                                        <p:tgtEl>
                                          <p:spTgt spid="78"/>
                                        </p:tgtEl>
                                        <p:attrNameLst>
                                          <p:attrName>style.visibility</p:attrName>
                                        </p:attrNameLst>
                                      </p:cBhvr>
                                      <p:to>
                                        <p:strVal val="visible"/>
                                      </p:to>
                                    </p:set>
                                    <p:animEffect transition="in" filter="wipe(down)">
                                      <p:cBhvr>
                                        <p:cTn id="185" dur="580">
                                          <p:stCondLst>
                                            <p:cond delay="0"/>
                                          </p:stCondLst>
                                        </p:cTn>
                                        <p:tgtEl>
                                          <p:spTgt spid="78"/>
                                        </p:tgtEl>
                                      </p:cBhvr>
                                    </p:animEffect>
                                    <p:anim calcmode="lin" valueType="num">
                                      <p:cBhvr>
                                        <p:cTn id="186"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191" dur="26">
                                          <p:stCondLst>
                                            <p:cond delay="650"/>
                                          </p:stCondLst>
                                        </p:cTn>
                                        <p:tgtEl>
                                          <p:spTgt spid="78"/>
                                        </p:tgtEl>
                                      </p:cBhvr>
                                      <p:to x="100000" y="60000"/>
                                    </p:animScale>
                                    <p:animScale>
                                      <p:cBhvr>
                                        <p:cTn id="192" dur="166" decel="50000">
                                          <p:stCondLst>
                                            <p:cond delay="676"/>
                                          </p:stCondLst>
                                        </p:cTn>
                                        <p:tgtEl>
                                          <p:spTgt spid="78"/>
                                        </p:tgtEl>
                                      </p:cBhvr>
                                      <p:to x="100000" y="100000"/>
                                    </p:animScale>
                                    <p:animScale>
                                      <p:cBhvr>
                                        <p:cTn id="193" dur="26">
                                          <p:stCondLst>
                                            <p:cond delay="1312"/>
                                          </p:stCondLst>
                                        </p:cTn>
                                        <p:tgtEl>
                                          <p:spTgt spid="78"/>
                                        </p:tgtEl>
                                      </p:cBhvr>
                                      <p:to x="100000" y="80000"/>
                                    </p:animScale>
                                    <p:animScale>
                                      <p:cBhvr>
                                        <p:cTn id="194" dur="166" decel="50000">
                                          <p:stCondLst>
                                            <p:cond delay="1338"/>
                                          </p:stCondLst>
                                        </p:cTn>
                                        <p:tgtEl>
                                          <p:spTgt spid="78"/>
                                        </p:tgtEl>
                                      </p:cBhvr>
                                      <p:to x="100000" y="100000"/>
                                    </p:animScale>
                                    <p:animScale>
                                      <p:cBhvr>
                                        <p:cTn id="195" dur="26">
                                          <p:stCondLst>
                                            <p:cond delay="1642"/>
                                          </p:stCondLst>
                                        </p:cTn>
                                        <p:tgtEl>
                                          <p:spTgt spid="78"/>
                                        </p:tgtEl>
                                      </p:cBhvr>
                                      <p:to x="100000" y="90000"/>
                                    </p:animScale>
                                    <p:animScale>
                                      <p:cBhvr>
                                        <p:cTn id="196" dur="166" decel="50000">
                                          <p:stCondLst>
                                            <p:cond delay="1668"/>
                                          </p:stCondLst>
                                        </p:cTn>
                                        <p:tgtEl>
                                          <p:spTgt spid="78"/>
                                        </p:tgtEl>
                                      </p:cBhvr>
                                      <p:to x="100000" y="100000"/>
                                    </p:animScale>
                                    <p:animScale>
                                      <p:cBhvr>
                                        <p:cTn id="197" dur="26">
                                          <p:stCondLst>
                                            <p:cond delay="1808"/>
                                          </p:stCondLst>
                                        </p:cTn>
                                        <p:tgtEl>
                                          <p:spTgt spid="78"/>
                                        </p:tgtEl>
                                      </p:cBhvr>
                                      <p:to x="100000" y="95000"/>
                                    </p:animScale>
                                    <p:animScale>
                                      <p:cBhvr>
                                        <p:cTn id="198" dur="166" decel="50000">
                                          <p:stCondLst>
                                            <p:cond delay="1834"/>
                                          </p:stCondLst>
                                        </p:cTn>
                                        <p:tgtEl>
                                          <p:spTgt spid="7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2" grpId="0"/>
      <p:bldP spid="46" grpId="0" animBg="1"/>
      <p:bldP spid="47" grpId="0"/>
      <p:bldP spid="67" grpId="0"/>
      <p:bldP spid="77" grpId="0" animBg="1"/>
      <p:bldP spid="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三、AD-AS模型</a:t>
              </a:r>
            </a:p>
          </p:txBody>
        </p:sp>
      </p:grpSp>
      <p:sp>
        <p:nvSpPr>
          <p:cNvPr id="7" name="灯片编号占位符 6"/>
          <p:cNvSpPr>
            <a:spLocks noGrp="1"/>
          </p:cNvSpPr>
          <p:nvPr>
            <p:ph type="sldNum" sz="quarter" idx="12"/>
          </p:nvPr>
        </p:nvSpPr>
        <p:spPr>
          <a:xfrm>
            <a:off x="8899190" y="6314400"/>
            <a:ext cx="2700000" cy="316800"/>
          </a:xfrm>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29</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722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（二）经济波动的解释</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5" name="矩形 37"/>
          <p:cNvSpPr>
            <a:spLocks noChangeArrowheads="1"/>
          </p:cNvSpPr>
          <p:nvPr/>
        </p:nvSpPr>
        <p:spPr bwMode="auto">
          <a:xfrm>
            <a:off x="8320585" y="1807191"/>
            <a:ext cx="76200" cy="3581400"/>
          </a:xfrm>
          <a:prstGeom prst="rect">
            <a:avLst/>
          </a:prstGeom>
          <a:solidFill>
            <a:srgbClr val="92D050"/>
          </a:solidFill>
          <a:ln w="3175" algn="ctr">
            <a:solidFill>
              <a:srgbClr val="FFFF00"/>
            </a:solidFill>
            <a:round/>
            <a:headEnd/>
            <a:tailEnd/>
          </a:ln>
        </p:spPr>
        <p:txBody>
          <a:bodyPr/>
          <a:lstStyle/>
          <a:p>
            <a:endParaRPr lang="zh-CN" altLang="en-US"/>
          </a:p>
        </p:txBody>
      </p:sp>
      <p:grpSp>
        <p:nvGrpSpPr>
          <p:cNvPr id="46" name="Group 8"/>
          <p:cNvGrpSpPr>
            <a:grpSpLocks/>
          </p:cNvGrpSpPr>
          <p:nvPr/>
        </p:nvGrpSpPr>
        <p:grpSpPr bwMode="auto">
          <a:xfrm>
            <a:off x="6183810" y="1502391"/>
            <a:ext cx="3994150" cy="4106863"/>
            <a:chOff x="0" y="0"/>
            <a:chExt cx="2786" cy="2420"/>
          </a:xfrm>
        </p:grpSpPr>
        <p:grpSp>
          <p:nvGrpSpPr>
            <p:cNvPr id="47" name="Group 9"/>
            <p:cNvGrpSpPr>
              <a:grpSpLocks/>
            </p:cNvGrpSpPr>
            <p:nvPr/>
          </p:nvGrpSpPr>
          <p:grpSpPr bwMode="auto">
            <a:xfrm>
              <a:off x="118" y="252"/>
              <a:ext cx="2409" cy="2049"/>
              <a:chOff x="0" y="0"/>
              <a:chExt cx="2116" cy="2027"/>
            </a:xfrm>
          </p:grpSpPr>
          <p:sp>
            <p:nvSpPr>
              <p:cNvPr id="50" name="Line 10"/>
              <p:cNvSpPr>
                <a:spLocks noChangeShapeType="1"/>
              </p:cNvSpPr>
              <p:nvPr/>
            </p:nvSpPr>
            <p:spPr bwMode="auto">
              <a:xfrm>
                <a:off x="4" y="0"/>
                <a:ext cx="0" cy="2025"/>
              </a:xfrm>
              <a:prstGeom prst="line">
                <a:avLst/>
              </a:prstGeom>
              <a:noFill/>
              <a:ln w="12700">
                <a:solidFill>
                  <a:schemeClr val="tx1"/>
                </a:solidFill>
                <a:round/>
                <a:headEnd/>
                <a:tailEnd/>
              </a:ln>
            </p:spPr>
            <p:txBody>
              <a:bodyPr/>
              <a:lstStyle/>
              <a:p>
                <a:endParaRPr lang="zh-CN" altLang="en-US"/>
              </a:p>
            </p:txBody>
          </p:sp>
          <p:sp>
            <p:nvSpPr>
              <p:cNvPr id="51" name="Line 11"/>
              <p:cNvSpPr>
                <a:spLocks noChangeShapeType="1"/>
              </p:cNvSpPr>
              <p:nvPr/>
            </p:nvSpPr>
            <p:spPr bwMode="auto">
              <a:xfrm>
                <a:off x="0" y="2027"/>
                <a:ext cx="2116" cy="0"/>
              </a:xfrm>
              <a:prstGeom prst="line">
                <a:avLst/>
              </a:prstGeom>
              <a:noFill/>
              <a:ln w="12700">
                <a:solidFill>
                  <a:schemeClr val="tx1"/>
                </a:solidFill>
                <a:round/>
                <a:headEnd/>
                <a:tailEnd/>
              </a:ln>
            </p:spPr>
            <p:txBody>
              <a:bodyPr/>
              <a:lstStyle/>
              <a:p>
                <a:endParaRPr lang="zh-CN" altLang="en-US"/>
              </a:p>
            </p:txBody>
          </p:sp>
        </p:grpSp>
        <p:sp>
          <p:nvSpPr>
            <p:cNvPr id="48" name="Text Box 12"/>
            <p:cNvSpPr txBox="1">
              <a:spLocks noChangeArrowheads="1"/>
            </p:cNvSpPr>
            <p:nvPr/>
          </p:nvSpPr>
          <p:spPr bwMode="auto">
            <a:xfrm>
              <a:off x="0" y="0"/>
              <a:ext cx="267" cy="269"/>
            </a:xfrm>
            <a:prstGeom prst="rect">
              <a:avLst/>
            </a:prstGeom>
            <a:noFill/>
            <a:ln w="9525">
              <a:noFill/>
              <a:miter lim="800000"/>
              <a:headEnd/>
              <a:tailEnd/>
            </a:ln>
          </p:spPr>
          <p:txBody>
            <a:bodyPr>
              <a:spAutoFit/>
            </a:bodyPr>
            <a:lstStyle/>
            <a:p>
              <a:pPr algn="ctr">
                <a:spcBef>
                  <a:spcPct val="50000"/>
                </a:spcBef>
              </a:pPr>
              <a:r>
                <a:rPr lang="en-US" altLang="zh-CN" sz="2400" b="1" i="1"/>
                <a:t>P</a:t>
              </a:r>
            </a:p>
          </p:txBody>
        </p:sp>
        <p:sp>
          <p:nvSpPr>
            <p:cNvPr id="49" name="Text Box 13"/>
            <p:cNvSpPr txBox="1">
              <a:spLocks noChangeArrowheads="1"/>
            </p:cNvSpPr>
            <p:nvPr/>
          </p:nvSpPr>
          <p:spPr bwMode="auto">
            <a:xfrm>
              <a:off x="2496" y="2151"/>
              <a:ext cx="290" cy="269"/>
            </a:xfrm>
            <a:prstGeom prst="rect">
              <a:avLst/>
            </a:prstGeom>
            <a:noFill/>
            <a:ln w="9525">
              <a:noFill/>
              <a:miter lim="800000"/>
              <a:headEnd/>
              <a:tailEnd/>
            </a:ln>
          </p:spPr>
          <p:txBody>
            <a:bodyPr>
              <a:spAutoFit/>
            </a:bodyPr>
            <a:lstStyle/>
            <a:p>
              <a:pPr algn="ctr">
                <a:spcBef>
                  <a:spcPct val="50000"/>
                </a:spcBef>
              </a:pPr>
              <a:r>
                <a:rPr lang="en-US" altLang="zh-CN" sz="2400" b="1" i="1"/>
                <a:t>Y</a:t>
              </a:r>
            </a:p>
          </p:txBody>
        </p:sp>
      </p:grpSp>
      <p:grpSp>
        <p:nvGrpSpPr>
          <p:cNvPr id="52" name="Group 14"/>
          <p:cNvGrpSpPr>
            <a:grpSpLocks/>
          </p:cNvGrpSpPr>
          <p:nvPr/>
        </p:nvGrpSpPr>
        <p:grpSpPr bwMode="auto">
          <a:xfrm>
            <a:off x="6920410" y="2637454"/>
            <a:ext cx="2947988" cy="2609850"/>
            <a:chOff x="0" y="0"/>
            <a:chExt cx="1857" cy="1644"/>
          </a:xfrm>
        </p:grpSpPr>
        <p:sp>
          <p:nvSpPr>
            <p:cNvPr id="53" name="Line 15"/>
            <p:cNvSpPr>
              <a:spLocks noChangeShapeType="1"/>
            </p:cNvSpPr>
            <p:nvPr/>
          </p:nvSpPr>
          <p:spPr bwMode="auto">
            <a:xfrm>
              <a:off x="0" y="0"/>
              <a:ext cx="1460" cy="1439"/>
            </a:xfrm>
            <a:prstGeom prst="line">
              <a:avLst/>
            </a:prstGeom>
            <a:noFill/>
            <a:ln w="38100">
              <a:solidFill>
                <a:srgbClr val="003399"/>
              </a:solidFill>
              <a:round/>
              <a:headEnd/>
              <a:tailEnd/>
            </a:ln>
          </p:spPr>
          <p:txBody>
            <a:bodyPr/>
            <a:lstStyle/>
            <a:p>
              <a:endParaRPr lang="zh-CN" altLang="en-US"/>
            </a:p>
          </p:txBody>
        </p:sp>
        <p:sp>
          <p:nvSpPr>
            <p:cNvPr id="54" name="Text Box 16"/>
            <p:cNvSpPr txBox="1">
              <a:spLocks noChangeArrowheads="1"/>
            </p:cNvSpPr>
            <p:nvPr/>
          </p:nvSpPr>
          <p:spPr bwMode="auto">
            <a:xfrm>
              <a:off x="1388" y="1356"/>
              <a:ext cx="469" cy="288"/>
            </a:xfrm>
            <a:prstGeom prst="rect">
              <a:avLst/>
            </a:prstGeom>
            <a:noFill/>
            <a:ln w="9525">
              <a:noFill/>
              <a:miter lim="800000"/>
              <a:headEnd/>
              <a:tailEnd/>
            </a:ln>
          </p:spPr>
          <p:txBody>
            <a:bodyPr>
              <a:spAutoFit/>
            </a:bodyPr>
            <a:lstStyle/>
            <a:p>
              <a:pPr algn="ctr">
                <a:spcBef>
                  <a:spcPct val="50000"/>
                </a:spcBef>
              </a:pPr>
              <a:r>
                <a:rPr lang="en-US" altLang="zh-CN" sz="2400" b="1" i="1"/>
                <a:t>AD</a:t>
              </a:r>
              <a:r>
                <a:rPr lang="en-US" altLang="zh-CN" sz="2400" b="1" baseline="-25000"/>
                <a:t>1</a:t>
              </a:r>
            </a:p>
          </p:txBody>
        </p:sp>
      </p:grpSp>
      <p:grpSp>
        <p:nvGrpSpPr>
          <p:cNvPr id="55" name="Group 17"/>
          <p:cNvGrpSpPr>
            <a:grpSpLocks/>
          </p:cNvGrpSpPr>
          <p:nvPr/>
        </p:nvGrpSpPr>
        <p:grpSpPr bwMode="auto">
          <a:xfrm>
            <a:off x="7369673" y="2748579"/>
            <a:ext cx="3008312" cy="2235200"/>
            <a:chOff x="0" y="0"/>
            <a:chExt cx="1895" cy="1408"/>
          </a:xfrm>
        </p:grpSpPr>
        <p:sp>
          <p:nvSpPr>
            <p:cNvPr id="56" name="Line 18"/>
            <p:cNvSpPr>
              <a:spLocks noChangeShapeType="1"/>
            </p:cNvSpPr>
            <p:nvPr/>
          </p:nvSpPr>
          <p:spPr bwMode="auto">
            <a:xfrm flipV="1">
              <a:off x="0" y="252"/>
              <a:ext cx="1256" cy="1156"/>
            </a:xfrm>
            <a:prstGeom prst="line">
              <a:avLst/>
            </a:prstGeom>
            <a:noFill/>
            <a:ln w="38100">
              <a:solidFill>
                <a:srgbClr val="003399"/>
              </a:solidFill>
              <a:round/>
              <a:headEnd/>
              <a:tailEnd/>
            </a:ln>
          </p:spPr>
          <p:txBody>
            <a:bodyPr/>
            <a:lstStyle/>
            <a:p>
              <a:endParaRPr lang="zh-CN" altLang="en-US"/>
            </a:p>
          </p:txBody>
        </p:sp>
        <p:sp>
          <p:nvSpPr>
            <p:cNvPr id="57" name="Text Box 19"/>
            <p:cNvSpPr txBox="1">
              <a:spLocks noChangeArrowheads="1"/>
            </p:cNvSpPr>
            <p:nvPr/>
          </p:nvSpPr>
          <p:spPr bwMode="auto">
            <a:xfrm>
              <a:off x="1153" y="0"/>
              <a:ext cx="742" cy="288"/>
            </a:xfrm>
            <a:prstGeom prst="rect">
              <a:avLst/>
            </a:prstGeom>
            <a:noFill/>
            <a:ln w="9525">
              <a:noFill/>
              <a:miter lim="800000"/>
              <a:headEnd/>
              <a:tailEnd/>
            </a:ln>
          </p:spPr>
          <p:txBody>
            <a:bodyPr>
              <a:spAutoFit/>
            </a:bodyPr>
            <a:lstStyle/>
            <a:p>
              <a:pPr>
                <a:spcBef>
                  <a:spcPct val="50000"/>
                </a:spcBef>
              </a:pPr>
              <a:r>
                <a:rPr lang="en-US" altLang="zh-CN" sz="2400" b="1" i="1"/>
                <a:t>  AS</a:t>
              </a:r>
              <a:r>
                <a:rPr lang="en-US" altLang="zh-CN" sz="2400" b="1" baseline="-25000"/>
                <a:t>1</a:t>
              </a:r>
            </a:p>
          </p:txBody>
        </p:sp>
      </p:grpSp>
      <p:grpSp>
        <p:nvGrpSpPr>
          <p:cNvPr id="58" name="Group 20"/>
          <p:cNvGrpSpPr>
            <a:grpSpLocks/>
          </p:cNvGrpSpPr>
          <p:nvPr/>
        </p:nvGrpSpPr>
        <p:grpSpPr bwMode="auto">
          <a:xfrm>
            <a:off x="6672760" y="2029441"/>
            <a:ext cx="3321050" cy="2436813"/>
            <a:chOff x="0" y="0"/>
            <a:chExt cx="2092" cy="1535"/>
          </a:xfrm>
        </p:grpSpPr>
        <p:sp>
          <p:nvSpPr>
            <p:cNvPr id="59" name="Line 24"/>
            <p:cNvSpPr>
              <a:spLocks noChangeShapeType="1"/>
            </p:cNvSpPr>
            <p:nvPr/>
          </p:nvSpPr>
          <p:spPr bwMode="auto">
            <a:xfrm flipV="1">
              <a:off x="0" y="218"/>
              <a:ext cx="1407" cy="1317"/>
            </a:xfrm>
            <a:prstGeom prst="line">
              <a:avLst/>
            </a:prstGeom>
            <a:noFill/>
            <a:ln w="38100">
              <a:solidFill>
                <a:srgbClr val="CC0000"/>
              </a:solidFill>
              <a:round/>
              <a:headEnd/>
              <a:tailEnd/>
            </a:ln>
          </p:spPr>
          <p:txBody>
            <a:bodyPr/>
            <a:lstStyle/>
            <a:p>
              <a:endParaRPr lang="zh-CN" altLang="en-US"/>
            </a:p>
          </p:txBody>
        </p:sp>
        <p:sp>
          <p:nvSpPr>
            <p:cNvPr id="60" name="Text Box 25"/>
            <p:cNvSpPr txBox="1">
              <a:spLocks noChangeArrowheads="1"/>
            </p:cNvSpPr>
            <p:nvPr/>
          </p:nvSpPr>
          <p:spPr bwMode="auto">
            <a:xfrm>
              <a:off x="1350" y="0"/>
              <a:ext cx="742" cy="288"/>
            </a:xfrm>
            <a:prstGeom prst="rect">
              <a:avLst/>
            </a:prstGeom>
            <a:noFill/>
            <a:ln w="9525">
              <a:noFill/>
              <a:miter lim="800000"/>
              <a:headEnd/>
              <a:tailEnd/>
            </a:ln>
          </p:spPr>
          <p:txBody>
            <a:bodyPr>
              <a:spAutoFit/>
            </a:bodyPr>
            <a:lstStyle/>
            <a:p>
              <a:pPr>
                <a:spcBef>
                  <a:spcPct val="50000"/>
                </a:spcBef>
              </a:pPr>
              <a:r>
                <a:rPr lang="en-US" altLang="zh-CN" sz="2400" b="1" i="1"/>
                <a:t> AS</a:t>
              </a:r>
              <a:r>
                <a:rPr lang="en-US" altLang="zh-CN" sz="2400" b="1" baseline="-25000"/>
                <a:t>2</a:t>
              </a:r>
            </a:p>
          </p:txBody>
        </p:sp>
      </p:grpSp>
      <p:grpSp>
        <p:nvGrpSpPr>
          <p:cNvPr id="61" name="Group 23"/>
          <p:cNvGrpSpPr>
            <a:grpSpLocks/>
          </p:cNvGrpSpPr>
          <p:nvPr/>
        </p:nvGrpSpPr>
        <p:grpSpPr bwMode="auto">
          <a:xfrm>
            <a:off x="5859960" y="3853479"/>
            <a:ext cx="2932113" cy="398462"/>
            <a:chOff x="0" y="0"/>
            <a:chExt cx="1847" cy="251"/>
          </a:xfrm>
        </p:grpSpPr>
        <p:grpSp>
          <p:nvGrpSpPr>
            <p:cNvPr id="62" name="Group 24"/>
            <p:cNvGrpSpPr>
              <a:grpSpLocks/>
            </p:cNvGrpSpPr>
            <p:nvPr/>
          </p:nvGrpSpPr>
          <p:grpSpPr bwMode="auto">
            <a:xfrm>
              <a:off x="0" y="21"/>
              <a:ext cx="1622" cy="230"/>
              <a:chOff x="0" y="0"/>
              <a:chExt cx="1622" cy="230"/>
            </a:xfrm>
          </p:grpSpPr>
          <p:sp>
            <p:nvSpPr>
              <p:cNvPr id="64" name="Line 26"/>
              <p:cNvSpPr>
                <a:spLocks noChangeShapeType="1"/>
              </p:cNvSpPr>
              <p:nvPr/>
            </p:nvSpPr>
            <p:spPr bwMode="auto">
              <a:xfrm flipV="1">
                <a:off x="312" y="116"/>
                <a:ext cx="1263" cy="1"/>
              </a:xfrm>
              <a:prstGeom prst="line">
                <a:avLst/>
              </a:prstGeom>
              <a:noFill/>
              <a:ln w="9525">
                <a:solidFill>
                  <a:schemeClr val="tx1"/>
                </a:solidFill>
                <a:prstDash val="lgDash"/>
                <a:round/>
                <a:headEnd/>
                <a:tailEnd/>
              </a:ln>
            </p:spPr>
            <p:txBody>
              <a:bodyPr/>
              <a:lstStyle/>
              <a:p>
                <a:endParaRPr lang="zh-CN" altLang="en-US"/>
              </a:p>
            </p:txBody>
          </p:sp>
          <p:sp>
            <p:nvSpPr>
              <p:cNvPr id="65" name="Text Box 27"/>
              <p:cNvSpPr txBox="1">
                <a:spLocks noChangeArrowheads="1"/>
              </p:cNvSpPr>
              <p:nvPr/>
            </p:nvSpPr>
            <p:spPr bwMode="auto">
              <a:xfrm>
                <a:off x="0" y="0"/>
                <a:ext cx="308" cy="230"/>
              </a:xfrm>
              <a:prstGeom prst="rect">
                <a:avLst/>
              </a:prstGeom>
              <a:noFill/>
              <a:ln w="9525">
                <a:noFill/>
                <a:miter lim="800000"/>
                <a:headEnd/>
                <a:tailEnd/>
              </a:ln>
            </p:spPr>
            <p:txBody>
              <a:bodyPr lIns="0" tIns="0" rIns="0" bIns="0">
                <a:spAutoFit/>
              </a:bodyPr>
              <a:lstStyle/>
              <a:p>
                <a:pPr algn="ctr">
                  <a:spcBef>
                    <a:spcPct val="50000"/>
                  </a:spcBef>
                </a:pPr>
                <a:r>
                  <a:rPr lang="en-US" altLang="zh-CN" sz="2400" b="1" i="1"/>
                  <a:t>P</a:t>
                </a:r>
                <a:r>
                  <a:rPr lang="en-US" altLang="zh-CN" sz="2400" b="1" baseline="-25000"/>
                  <a:t>1</a:t>
                </a:r>
              </a:p>
            </p:txBody>
          </p:sp>
          <p:sp>
            <p:nvSpPr>
              <p:cNvPr id="66" name="Oval 28"/>
              <p:cNvSpPr>
                <a:spLocks noChangeArrowheads="1"/>
              </p:cNvSpPr>
              <p:nvPr/>
            </p:nvSpPr>
            <p:spPr bwMode="auto">
              <a:xfrm>
                <a:off x="1534" y="70"/>
                <a:ext cx="88" cy="87"/>
              </a:xfrm>
              <a:prstGeom prst="ellipse">
                <a:avLst/>
              </a:prstGeom>
              <a:solidFill>
                <a:srgbClr val="000000"/>
              </a:solidFill>
              <a:ln w="9525">
                <a:noFill/>
                <a:round/>
                <a:headEnd/>
                <a:tailEnd/>
              </a:ln>
            </p:spPr>
            <p:txBody>
              <a:bodyPr wrap="none" anchor="ctr"/>
              <a:lstStyle/>
              <a:p>
                <a:endParaRPr lang="zh-CN" altLang="zh-CN" sz="2400" b="1"/>
              </a:p>
            </p:txBody>
          </p:sp>
        </p:grpSp>
        <p:sp>
          <p:nvSpPr>
            <p:cNvPr id="63" name="Text Box 38"/>
            <p:cNvSpPr txBox="1">
              <a:spLocks noChangeArrowheads="1"/>
            </p:cNvSpPr>
            <p:nvPr/>
          </p:nvSpPr>
          <p:spPr bwMode="auto">
            <a:xfrm>
              <a:off x="1646" y="0"/>
              <a:ext cx="201" cy="230"/>
            </a:xfrm>
            <a:prstGeom prst="rect">
              <a:avLst/>
            </a:prstGeom>
            <a:noFill/>
            <a:ln w="9525">
              <a:noFill/>
              <a:miter lim="800000"/>
              <a:headEnd/>
              <a:tailEnd/>
            </a:ln>
          </p:spPr>
          <p:txBody>
            <a:bodyPr lIns="0" tIns="0" rIns="0" bIns="0">
              <a:spAutoFit/>
            </a:bodyPr>
            <a:lstStyle/>
            <a:p>
              <a:pPr algn="ctr">
                <a:spcBef>
                  <a:spcPct val="50000"/>
                </a:spcBef>
              </a:pPr>
              <a:r>
                <a:rPr lang="en-US" altLang="zh-CN" sz="2400" b="1"/>
                <a:t>A</a:t>
              </a:r>
              <a:endParaRPr lang="en-US" altLang="zh-CN" sz="2400" b="1" baseline="-25000"/>
            </a:p>
          </p:txBody>
        </p:sp>
      </p:grpSp>
      <p:grpSp>
        <p:nvGrpSpPr>
          <p:cNvPr id="67" name="Group 29"/>
          <p:cNvGrpSpPr>
            <a:grpSpLocks/>
          </p:cNvGrpSpPr>
          <p:nvPr/>
        </p:nvGrpSpPr>
        <p:grpSpPr bwMode="auto">
          <a:xfrm>
            <a:off x="5859960" y="3031154"/>
            <a:ext cx="2174875" cy="2781300"/>
            <a:chOff x="0" y="0"/>
            <a:chExt cx="1370" cy="1752"/>
          </a:xfrm>
        </p:grpSpPr>
        <p:sp>
          <p:nvSpPr>
            <p:cNvPr id="68" name="Oval 30"/>
            <p:cNvSpPr>
              <a:spLocks noChangeArrowheads="1"/>
            </p:cNvSpPr>
            <p:nvPr/>
          </p:nvSpPr>
          <p:spPr bwMode="auto">
            <a:xfrm>
              <a:off x="1145" y="223"/>
              <a:ext cx="88" cy="87"/>
            </a:xfrm>
            <a:prstGeom prst="ellipse">
              <a:avLst/>
            </a:prstGeom>
            <a:solidFill>
              <a:srgbClr val="000000"/>
            </a:solidFill>
            <a:ln w="9525">
              <a:noFill/>
              <a:round/>
              <a:headEnd/>
              <a:tailEnd/>
            </a:ln>
          </p:spPr>
          <p:txBody>
            <a:bodyPr wrap="none" anchor="ctr"/>
            <a:lstStyle/>
            <a:p>
              <a:endParaRPr lang="zh-CN" altLang="zh-CN" sz="2400" b="1"/>
            </a:p>
          </p:txBody>
        </p:sp>
        <p:grpSp>
          <p:nvGrpSpPr>
            <p:cNvPr id="69" name="Group 31"/>
            <p:cNvGrpSpPr>
              <a:grpSpLocks/>
            </p:cNvGrpSpPr>
            <p:nvPr/>
          </p:nvGrpSpPr>
          <p:grpSpPr bwMode="auto">
            <a:xfrm>
              <a:off x="314" y="268"/>
              <a:ext cx="875" cy="1230"/>
              <a:chOff x="0" y="0"/>
              <a:chExt cx="795" cy="646"/>
            </a:xfrm>
          </p:grpSpPr>
          <p:sp>
            <p:nvSpPr>
              <p:cNvPr id="73" name="Line 32"/>
              <p:cNvSpPr>
                <a:spLocks noChangeShapeType="1"/>
              </p:cNvSpPr>
              <p:nvPr/>
            </p:nvSpPr>
            <p:spPr bwMode="auto">
              <a:xfrm>
                <a:off x="0" y="0"/>
                <a:ext cx="795" cy="0"/>
              </a:xfrm>
              <a:prstGeom prst="line">
                <a:avLst/>
              </a:prstGeom>
              <a:noFill/>
              <a:ln w="9525">
                <a:solidFill>
                  <a:schemeClr val="tx1"/>
                </a:solidFill>
                <a:prstDash val="lgDash"/>
                <a:round/>
                <a:headEnd/>
                <a:tailEnd/>
              </a:ln>
            </p:spPr>
            <p:txBody>
              <a:bodyPr/>
              <a:lstStyle/>
              <a:p>
                <a:endParaRPr lang="zh-CN" altLang="en-US"/>
              </a:p>
            </p:txBody>
          </p:sp>
          <p:sp>
            <p:nvSpPr>
              <p:cNvPr id="74" name="Line 33"/>
              <p:cNvSpPr>
                <a:spLocks noChangeShapeType="1"/>
              </p:cNvSpPr>
              <p:nvPr/>
            </p:nvSpPr>
            <p:spPr bwMode="auto">
              <a:xfrm>
                <a:off x="795" y="1"/>
                <a:ext cx="0" cy="645"/>
              </a:xfrm>
              <a:prstGeom prst="line">
                <a:avLst/>
              </a:prstGeom>
              <a:noFill/>
              <a:ln w="9525">
                <a:solidFill>
                  <a:schemeClr val="tx1"/>
                </a:solidFill>
                <a:prstDash val="lgDash"/>
                <a:round/>
                <a:headEnd/>
                <a:tailEnd/>
              </a:ln>
            </p:spPr>
            <p:txBody>
              <a:bodyPr/>
              <a:lstStyle/>
              <a:p>
                <a:endParaRPr lang="zh-CN" altLang="en-US"/>
              </a:p>
            </p:txBody>
          </p:sp>
        </p:grpSp>
        <p:sp>
          <p:nvSpPr>
            <p:cNvPr id="70" name="Text Box 34"/>
            <p:cNvSpPr txBox="1">
              <a:spLocks noChangeArrowheads="1"/>
            </p:cNvSpPr>
            <p:nvPr/>
          </p:nvSpPr>
          <p:spPr bwMode="auto">
            <a:xfrm>
              <a:off x="0" y="152"/>
              <a:ext cx="308" cy="230"/>
            </a:xfrm>
            <a:prstGeom prst="rect">
              <a:avLst/>
            </a:prstGeom>
            <a:noFill/>
            <a:ln w="9525">
              <a:noFill/>
              <a:miter lim="800000"/>
              <a:headEnd/>
              <a:tailEnd/>
            </a:ln>
          </p:spPr>
          <p:txBody>
            <a:bodyPr lIns="0" tIns="0" rIns="0" bIns="0">
              <a:spAutoFit/>
            </a:bodyPr>
            <a:lstStyle/>
            <a:p>
              <a:pPr algn="ctr">
                <a:spcBef>
                  <a:spcPct val="50000"/>
                </a:spcBef>
              </a:pPr>
              <a:r>
                <a:rPr lang="en-US" altLang="zh-CN" sz="2400" b="1" i="1"/>
                <a:t>P</a:t>
              </a:r>
              <a:r>
                <a:rPr lang="en-US" altLang="zh-CN" sz="2400" b="1" baseline="-25000"/>
                <a:t>2</a:t>
              </a:r>
            </a:p>
          </p:txBody>
        </p:sp>
        <p:sp>
          <p:nvSpPr>
            <p:cNvPr id="71" name="Text Box 37"/>
            <p:cNvSpPr txBox="1">
              <a:spLocks noChangeArrowheads="1"/>
            </p:cNvSpPr>
            <p:nvPr/>
          </p:nvSpPr>
          <p:spPr bwMode="auto">
            <a:xfrm>
              <a:off x="1062" y="1522"/>
              <a:ext cx="308" cy="230"/>
            </a:xfrm>
            <a:prstGeom prst="rect">
              <a:avLst/>
            </a:prstGeom>
            <a:noFill/>
            <a:ln w="9525">
              <a:noFill/>
              <a:miter lim="800000"/>
              <a:headEnd/>
              <a:tailEnd/>
            </a:ln>
          </p:spPr>
          <p:txBody>
            <a:bodyPr lIns="0" tIns="0" rIns="0" bIns="0">
              <a:spAutoFit/>
            </a:bodyPr>
            <a:lstStyle/>
            <a:p>
              <a:pPr algn="ctr">
                <a:spcBef>
                  <a:spcPct val="50000"/>
                </a:spcBef>
              </a:pPr>
              <a:r>
                <a:rPr lang="en-US" altLang="zh-CN" sz="2400" b="1" i="1"/>
                <a:t>Y</a:t>
              </a:r>
              <a:r>
                <a:rPr lang="en-US" altLang="zh-CN" sz="2400" b="1" baseline="-25000"/>
                <a:t>2</a:t>
              </a:r>
            </a:p>
          </p:txBody>
        </p:sp>
        <p:sp>
          <p:nvSpPr>
            <p:cNvPr id="72" name="Text Box 39"/>
            <p:cNvSpPr txBox="1">
              <a:spLocks noChangeArrowheads="1"/>
            </p:cNvSpPr>
            <p:nvPr/>
          </p:nvSpPr>
          <p:spPr bwMode="auto">
            <a:xfrm>
              <a:off x="1100" y="0"/>
              <a:ext cx="201" cy="230"/>
            </a:xfrm>
            <a:prstGeom prst="rect">
              <a:avLst/>
            </a:prstGeom>
            <a:noFill/>
            <a:ln w="9525">
              <a:noFill/>
              <a:miter lim="800000"/>
              <a:headEnd/>
              <a:tailEnd/>
            </a:ln>
          </p:spPr>
          <p:txBody>
            <a:bodyPr lIns="0" tIns="0" rIns="0" bIns="0">
              <a:spAutoFit/>
            </a:bodyPr>
            <a:lstStyle/>
            <a:p>
              <a:pPr algn="ctr">
                <a:spcBef>
                  <a:spcPct val="50000"/>
                </a:spcBef>
              </a:pPr>
              <a:r>
                <a:rPr lang="en-US" altLang="zh-CN" sz="2400" b="1"/>
                <a:t>B</a:t>
              </a:r>
              <a:endParaRPr lang="en-US" altLang="zh-CN" sz="2400" b="1" baseline="-25000"/>
            </a:p>
          </p:txBody>
        </p:sp>
      </p:grpSp>
      <p:sp>
        <p:nvSpPr>
          <p:cNvPr id="75" name="Line 56"/>
          <p:cNvSpPr>
            <a:spLocks noChangeShapeType="1"/>
          </p:cNvSpPr>
          <p:nvPr/>
        </p:nvSpPr>
        <p:spPr bwMode="auto">
          <a:xfrm flipH="1">
            <a:off x="7758610" y="5361604"/>
            <a:ext cx="576263" cy="0"/>
          </a:xfrm>
          <a:prstGeom prst="line">
            <a:avLst/>
          </a:prstGeom>
          <a:noFill/>
          <a:ln w="38100">
            <a:solidFill>
              <a:srgbClr val="FF6600"/>
            </a:solidFill>
            <a:round/>
            <a:headEnd/>
            <a:tailEnd type="triangle" w="lg" len="med"/>
          </a:ln>
        </p:spPr>
        <p:txBody>
          <a:bodyPr/>
          <a:lstStyle/>
          <a:p>
            <a:endParaRPr lang="zh-CN" altLang="en-US"/>
          </a:p>
        </p:txBody>
      </p:sp>
      <p:sp>
        <p:nvSpPr>
          <p:cNvPr id="76" name="Line 57"/>
          <p:cNvSpPr>
            <a:spLocks noChangeShapeType="1"/>
          </p:cNvSpPr>
          <p:nvPr/>
        </p:nvSpPr>
        <p:spPr bwMode="auto">
          <a:xfrm flipV="1">
            <a:off x="6406060" y="3470891"/>
            <a:ext cx="0" cy="577850"/>
          </a:xfrm>
          <a:prstGeom prst="line">
            <a:avLst/>
          </a:prstGeom>
          <a:noFill/>
          <a:ln w="38100">
            <a:solidFill>
              <a:srgbClr val="FF6600"/>
            </a:solidFill>
            <a:round/>
            <a:headEnd/>
            <a:tailEnd type="triangle" w="lg" len="med"/>
          </a:ln>
        </p:spPr>
        <p:txBody>
          <a:bodyPr/>
          <a:lstStyle/>
          <a:p>
            <a:endParaRPr lang="zh-CN" altLang="en-US"/>
          </a:p>
        </p:txBody>
      </p:sp>
      <p:sp>
        <p:nvSpPr>
          <p:cNvPr id="77" name="Line 54"/>
          <p:cNvSpPr>
            <a:spLocks noChangeShapeType="1"/>
          </p:cNvSpPr>
          <p:nvPr/>
        </p:nvSpPr>
        <p:spPr bwMode="auto">
          <a:xfrm>
            <a:off x="8368210" y="4016991"/>
            <a:ext cx="0" cy="1371600"/>
          </a:xfrm>
          <a:prstGeom prst="line">
            <a:avLst/>
          </a:prstGeom>
          <a:noFill/>
          <a:ln w="12700">
            <a:solidFill>
              <a:schemeClr val="tx1"/>
            </a:solidFill>
            <a:prstDash val="dash"/>
            <a:round/>
            <a:headEnd/>
            <a:tailEnd/>
          </a:ln>
        </p:spPr>
        <p:txBody>
          <a:bodyPr/>
          <a:lstStyle/>
          <a:p>
            <a:endParaRPr lang="zh-CN" altLang="en-US"/>
          </a:p>
        </p:txBody>
      </p:sp>
      <p:sp>
        <p:nvSpPr>
          <p:cNvPr id="78" name="Rectangle 52"/>
          <p:cNvSpPr>
            <a:spLocks noChangeArrowheads="1"/>
          </p:cNvSpPr>
          <p:nvPr/>
        </p:nvSpPr>
        <p:spPr bwMode="auto">
          <a:xfrm>
            <a:off x="8150723" y="5407641"/>
            <a:ext cx="533400" cy="457200"/>
          </a:xfrm>
          <a:prstGeom prst="rect">
            <a:avLst/>
          </a:prstGeom>
          <a:noFill/>
          <a:ln w="9525">
            <a:noFill/>
            <a:miter lim="800000"/>
            <a:headEnd/>
            <a:tailEnd/>
          </a:ln>
        </p:spPr>
        <p:txBody>
          <a:bodyPr wrap="none">
            <a:spAutoFit/>
          </a:bodyPr>
          <a:lstStyle/>
          <a:p>
            <a:pPr>
              <a:spcBef>
                <a:spcPct val="50000"/>
              </a:spcBef>
            </a:pPr>
            <a:r>
              <a:rPr lang="en-US" altLang="zh-CN" sz="2400" b="1" i="1"/>
              <a:t>Y</a:t>
            </a:r>
            <a:r>
              <a:rPr lang="en-US" altLang="zh-CN" sz="2400" b="1" baseline="-25000"/>
              <a:t>N</a:t>
            </a:r>
          </a:p>
        </p:txBody>
      </p:sp>
      <p:sp>
        <p:nvSpPr>
          <p:cNvPr id="80" name="Rectangle 4">
            <a:extLst>
              <a:ext uri="{FF2B5EF4-FFF2-40B4-BE49-F238E27FC236}">
                <a16:creationId xmlns:a16="http://schemas.microsoft.com/office/drawing/2014/main" id="{6B76F078-5EEC-F354-22A2-6DB8EAB58036}"/>
              </a:ext>
            </a:extLst>
          </p:cNvPr>
          <p:cNvSpPr txBox="1">
            <a:spLocks noChangeArrowheads="1"/>
          </p:cNvSpPr>
          <p:nvPr/>
        </p:nvSpPr>
        <p:spPr>
          <a:xfrm>
            <a:off x="555000" y="1806554"/>
            <a:ext cx="4343400" cy="645160"/>
          </a:xfrm>
          <a:prstGeom prst="rect">
            <a:avLst/>
          </a:prstGeom>
        </p:spPr>
        <p:txBody>
          <a:bodyPr vert="horz" lIns="90000" tIns="46800" rIns="90000" bIns="46800" rtlCol="0">
            <a:normAutofit/>
          </a:bodyPr>
          <a:lstStyle/>
          <a:p>
            <a:pPr marL="463550" marR="0" lvl="0" indent="-463550" algn="l" defTabSz="914400" rtl="0" eaLnBrk="1" fontAlgn="auto" latinLnBrk="0" hangingPunct="1">
              <a:lnSpc>
                <a:spcPct val="150000"/>
              </a:lnSpc>
              <a:spcBef>
                <a:spcPct val="35000"/>
              </a:spcBef>
              <a:spcAft>
                <a:spcPts val="1000"/>
              </a:spcAft>
              <a:buClrTx/>
              <a:buSzTx/>
              <a:buFont typeface="Wingdings" pitchFamily="2" charset="2"/>
              <a:buNone/>
              <a:tabLst/>
              <a:defRPr/>
            </a:pPr>
            <a:r>
              <a:rPr kumimoji="0" lang="zh-CN" altLang="en-US" sz="20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情况</a:t>
            </a:r>
            <a:r>
              <a:rPr kumimoji="0" lang="en-US" altLang="zh-CN" sz="20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3</a:t>
            </a:r>
            <a:r>
              <a:rPr kumimoji="0" lang="zh-CN" altLang="en-US" sz="20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：经济滞胀</a:t>
            </a:r>
          </a:p>
        </p:txBody>
      </p:sp>
      <p:pic>
        <p:nvPicPr>
          <p:cNvPr id="6" name="图片 5">
            <a:extLst>
              <a:ext uri="{FF2B5EF4-FFF2-40B4-BE49-F238E27FC236}">
                <a16:creationId xmlns:a16="http://schemas.microsoft.com/office/drawing/2014/main" id="{DD410EB5-49EF-9EC7-4B4D-EF00FFC7B146}"/>
              </a:ext>
            </a:extLst>
          </p:cNvPr>
          <p:cNvPicPr>
            <a:picLocks noChangeAspect="1"/>
          </p:cNvPicPr>
          <p:nvPr/>
        </p:nvPicPr>
        <p:blipFill>
          <a:blip r:embed="rId3"/>
          <a:stretch>
            <a:fillRect/>
          </a:stretch>
        </p:blipFill>
        <p:spPr>
          <a:xfrm>
            <a:off x="987924" y="2578717"/>
            <a:ext cx="3648075" cy="2343150"/>
          </a:xfrm>
          <a:prstGeom prst="rect">
            <a:avLst/>
          </a:prstGeom>
        </p:spPr>
      </p:pic>
      <p:sp>
        <p:nvSpPr>
          <p:cNvPr id="81" name="Rectangle 4">
            <a:extLst>
              <a:ext uri="{FF2B5EF4-FFF2-40B4-BE49-F238E27FC236}">
                <a16:creationId xmlns:a16="http://schemas.microsoft.com/office/drawing/2014/main" id="{A74CD8DA-6C29-6331-7CF3-5A1A7E69CE13}"/>
              </a:ext>
            </a:extLst>
          </p:cNvPr>
          <p:cNvSpPr txBox="1">
            <a:spLocks noChangeArrowheads="1"/>
          </p:cNvSpPr>
          <p:nvPr/>
        </p:nvSpPr>
        <p:spPr>
          <a:xfrm>
            <a:off x="555000" y="5313661"/>
            <a:ext cx="4343400" cy="645160"/>
          </a:xfrm>
          <a:prstGeom prst="rect">
            <a:avLst/>
          </a:prstGeom>
        </p:spPr>
        <p:txBody>
          <a:bodyPr vert="horz" lIns="90000" tIns="46800" rIns="90000" bIns="46800" rtlCol="0">
            <a:normAutofit/>
          </a:bodyPr>
          <a:lstStyle/>
          <a:p>
            <a:pPr marL="463550" marR="0" lvl="0" indent="-463550" algn="l" defTabSz="914400" rtl="0" eaLnBrk="1" fontAlgn="auto" latinLnBrk="0" hangingPunct="1">
              <a:lnSpc>
                <a:spcPct val="150000"/>
              </a:lnSpc>
              <a:spcBef>
                <a:spcPct val="35000"/>
              </a:spcBef>
              <a:spcAft>
                <a:spcPts val="1000"/>
              </a:spcAft>
              <a:buClrTx/>
              <a:buSzTx/>
              <a:buFont typeface="Wingdings" pitchFamily="2" charset="2"/>
              <a:buNone/>
              <a:tabLst/>
              <a:defRPr/>
            </a:pPr>
            <a:r>
              <a:rPr kumimoji="0" lang="zh-CN" altLang="en-US" sz="2000" b="0"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例如：石油价格上涨、企业成本增加</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additive="base">
                                        <p:cTn id="19" dur="500" fill="hold"/>
                                        <p:tgtEl>
                                          <p:spTgt spid="81"/>
                                        </p:tgtEl>
                                        <p:attrNameLst>
                                          <p:attrName>ppt_x</p:attrName>
                                        </p:attrNameLst>
                                      </p:cBhvr>
                                      <p:tavLst>
                                        <p:tav tm="0">
                                          <p:val>
                                            <p:strVal val="#ppt_x"/>
                                          </p:val>
                                        </p:tav>
                                        <p:tav tm="100000">
                                          <p:val>
                                            <p:strVal val="#ppt_x"/>
                                          </p:val>
                                        </p:tav>
                                      </p:tavLst>
                                    </p:anim>
                                    <p:anim calcmode="lin" valueType="num">
                                      <p:cBhvr additive="base">
                                        <p:cTn id="2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down)">
                                      <p:cBhvr>
                                        <p:cTn id="25" dur="580">
                                          <p:stCondLst>
                                            <p:cond delay="0"/>
                                          </p:stCondLst>
                                        </p:cTn>
                                        <p:tgtEl>
                                          <p:spTgt spid="45"/>
                                        </p:tgtEl>
                                      </p:cBhvr>
                                    </p:animEffect>
                                    <p:anim calcmode="lin" valueType="num">
                                      <p:cBhvr>
                                        <p:cTn id="2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31" dur="26">
                                          <p:stCondLst>
                                            <p:cond delay="650"/>
                                          </p:stCondLst>
                                        </p:cTn>
                                        <p:tgtEl>
                                          <p:spTgt spid="45"/>
                                        </p:tgtEl>
                                      </p:cBhvr>
                                      <p:to x="100000" y="60000"/>
                                    </p:animScale>
                                    <p:animScale>
                                      <p:cBhvr>
                                        <p:cTn id="32" dur="166" decel="50000">
                                          <p:stCondLst>
                                            <p:cond delay="676"/>
                                          </p:stCondLst>
                                        </p:cTn>
                                        <p:tgtEl>
                                          <p:spTgt spid="45"/>
                                        </p:tgtEl>
                                      </p:cBhvr>
                                      <p:to x="100000" y="100000"/>
                                    </p:animScale>
                                    <p:animScale>
                                      <p:cBhvr>
                                        <p:cTn id="33" dur="26">
                                          <p:stCondLst>
                                            <p:cond delay="1312"/>
                                          </p:stCondLst>
                                        </p:cTn>
                                        <p:tgtEl>
                                          <p:spTgt spid="45"/>
                                        </p:tgtEl>
                                      </p:cBhvr>
                                      <p:to x="100000" y="80000"/>
                                    </p:animScale>
                                    <p:animScale>
                                      <p:cBhvr>
                                        <p:cTn id="34" dur="166" decel="50000">
                                          <p:stCondLst>
                                            <p:cond delay="1338"/>
                                          </p:stCondLst>
                                        </p:cTn>
                                        <p:tgtEl>
                                          <p:spTgt spid="45"/>
                                        </p:tgtEl>
                                      </p:cBhvr>
                                      <p:to x="100000" y="100000"/>
                                    </p:animScale>
                                    <p:animScale>
                                      <p:cBhvr>
                                        <p:cTn id="35" dur="26">
                                          <p:stCondLst>
                                            <p:cond delay="1642"/>
                                          </p:stCondLst>
                                        </p:cTn>
                                        <p:tgtEl>
                                          <p:spTgt spid="45"/>
                                        </p:tgtEl>
                                      </p:cBhvr>
                                      <p:to x="100000" y="90000"/>
                                    </p:animScale>
                                    <p:animScale>
                                      <p:cBhvr>
                                        <p:cTn id="36" dur="166" decel="50000">
                                          <p:stCondLst>
                                            <p:cond delay="1668"/>
                                          </p:stCondLst>
                                        </p:cTn>
                                        <p:tgtEl>
                                          <p:spTgt spid="45"/>
                                        </p:tgtEl>
                                      </p:cBhvr>
                                      <p:to x="100000" y="100000"/>
                                    </p:animScale>
                                    <p:animScale>
                                      <p:cBhvr>
                                        <p:cTn id="37" dur="26">
                                          <p:stCondLst>
                                            <p:cond delay="1808"/>
                                          </p:stCondLst>
                                        </p:cTn>
                                        <p:tgtEl>
                                          <p:spTgt spid="45"/>
                                        </p:tgtEl>
                                      </p:cBhvr>
                                      <p:to x="100000" y="95000"/>
                                    </p:animScale>
                                    <p:animScale>
                                      <p:cBhvr>
                                        <p:cTn id="38" dur="166" decel="50000">
                                          <p:stCondLst>
                                            <p:cond delay="1834"/>
                                          </p:stCondLst>
                                        </p:cTn>
                                        <p:tgtEl>
                                          <p:spTgt spid="45"/>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580">
                                          <p:stCondLst>
                                            <p:cond delay="0"/>
                                          </p:stCondLst>
                                        </p:cTn>
                                        <p:tgtEl>
                                          <p:spTgt spid="46"/>
                                        </p:tgtEl>
                                      </p:cBhvr>
                                    </p:animEffect>
                                    <p:anim calcmode="lin" valueType="num">
                                      <p:cBhvr>
                                        <p:cTn id="42"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47" dur="26">
                                          <p:stCondLst>
                                            <p:cond delay="650"/>
                                          </p:stCondLst>
                                        </p:cTn>
                                        <p:tgtEl>
                                          <p:spTgt spid="46"/>
                                        </p:tgtEl>
                                      </p:cBhvr>
                                      <p:to x="100000" y="60000"/>
                                    </p:animScale>
                                    <p:animScale>
                                      <p:cBhvr>
                                        <p:cTn id="48" dur="166" decel="50000">
                                          <p:stCondLst>
                                            <p:cond delay="676"/>
                                          </p:stCondLst>
                                        </p:cTn>
                                        <p:tgtEl>
                                          <p:spTgt spid="46"/>
                                        </p:tgtEl>
                                      </p:cBhvr>
                                      <p:to x="100000" y="100000"/>
                                    </p:animScale>
                                    <p:animScale>
                                      <p:cBhvr>
                                        <p:cTn id="49" dur="26">
                                          <p:stCondLst>
                                            <p:cond delay="1312"/>
                                          </p:stCondLst>
                                        </p:cTn>
                                        <p:tgtEl>
                                          <p:spTgt spid="46"/>
                                        </p:tgtEl>
                                      </p:cBhvr>
                                      <p:to x="100000" y="80000"/>
                                    </p:animScale>
                                    <p:animScale>
                                      <p:cBhvr>
                                        <p:cTn id="50" dur="166" decel="50000">
                                          <p:stCondLst>
                                            <p:cond delay="1338"/>
                                          </p:stCondLst>
                                        </p:cTn>
                                        <p:tgtEl>
                                          <p:spTgt spid="46"/>
                                        </p:tgtEl>
                                      </p:cBhvr>
                                      <p:to x="100000" y="100000"/>
                                    </p:animScale>
                                    <p:animScale>
                                      <p:cBhvr>
                                        <p:cTn id="51" dur="26">
                                          <p:stCondLst>
                                            <p:cond delay="1642"/>
                                          </p:stCondLst>
                                        </p:cTn>
                                        <p:tgtEl>
                                          <p:spTgt spid="46"/>
                                        </p:tgtEl>
                                      </p:cBhvr>
                                      <p:to x="100000" y="90000"/>
                                    </p:animScale>
                                    <p:animScale>
                                      <p:cBhvr>
                                        <p:cTn id="52" dur="166" decel="50000">
                                          <p:stCondLst>
                                            <p:cond delay="1668"/>
                                          </p:stCondLst>
                                        </p:cTn>
                                        <p:tgtEl>
                                          <p:spTgt spid="46"/>
                                        </p:tgtEl>
                                      </p:cBhvr>
                                      <p:to x="100000" y="100000"/>
                                    </p:animScale>
                                    <p:animScale>
                                      <p:cBhvr>
                                        <p:cTn id="53" dur="26">
                                          <p:stCondLst>
                                            <p:cond delay="1808"/>
                                          </p:stCondLst>
                                        </p:cTn>
                                        <p:tgtEl>
                                          <p:spTgt spid="46"/>
                                        </p:tgtEl>
                                      </p:cBhvr>
                                      <p:to x="100000" y="95000"/>
                                    </p:animScale>
                                    <p:animScale>
                                      <p:cBhvr>
                                        <p:cTn id="54" dur="166" decel="50000">
                                          <p:stCondLst>
                                            <p:cond delay="1834"/>
                                          </p:stCondLst>
                                        </p:cTn>
                                        <p:tgtEl>
                                          <p:spTgt spid="46"/>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80">
                                          <p:stCondLst>
                                            <p:cond delay="0"/>
                                          </p:stCondLst>
                                        </p:cTn>
                                        <p:tgtEl>
                                          <p:spTgt spid="52"/>
                                        </p:tgtEl>
                                      </p:cBhvr>
                                    </p:animEffect>
                                    <p:anim calcmode="lin" valueType="num">
                                      <p:cBhvr>
                                        <p:cTn id="58"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63" dur="26">
                                          <p:stCondLst>
                                            <p:cond delay="650"/>
                                          </p:stCondLst>
                                        </p:cTn>
                                        <p:tgtEl>
                                          <p:spTgt spid="52"/>
                                        </p:tgtEl>
                                      </p:cBhvr>
                                      <p:to x="100000" y="60000"/>
                                    </p:animScale>
                                    <p:animScale>
                                      <p:cBhvr>
                                        <p:cTn id="64" dur="166" decel="50000">
                                          <p:stCondLst>
                                            <p:cond delay="676"/>
                                          </p:stCondLst>
                                        </p:cTn>
                                        <p:tgtEl>
                                          <p:spTgt spid="52"/>
                                        </p:tgtEl>
                                      </p:cBhvr>
                                      <p:to x="100000" y="100000"/>
                                    </p:animScale>
                                    <p:animScale>
                                      <p:cBhvr>
                                        <p:cTn id="65" dur="26">
                                          <p:stCondLst>
                                            <p:cond delay="1312"/>
                                          </p:stCondLst>
                                        </p:cTn>
                                        <p:tgtEl>
                                          <p:spTgt spid="52"/>
                                        </p:tgtEl>
                                      </p:cBhvr>
                                      <p:to x="100000" y="80000"/>
                                    </p:animScale>
                                    <p:animScale>
                                      <p:cBhvr>
                                        <p:cTn id="66" dur="166" decel="50000">
                                          <p:stCondLst>
                                            <p:cond delay="1338"/>
                                          </p:stCondLst>
                                        </p:cTn>
                                        <p:tgtEl>
                                          <p:spTgt spid="52"/>
                                        </p:tgtEl>
                                      </p:cBhvr>
                                      <p:to x="100000" y="100000"/>
                                    </p:animScale>
                                    <p:animScale>
                                      <p:cBhvr>
                                        <p:cTn id="67" dur="26">
                                          <p:stCondLst>
                                            <p:cond delay="1642"/>
                                          </p:stCondLst>
                                        </p:cTn>
                                        <p:tgtEl>
                                          <p:spTgt spid="52"/>
                                        </p:tgtEl>
                                      </p:cBhvr>
                                      <p:to x="100000" y="90000"/>
                                    </p:animScale>
                                    <p:animScale>
                                      <p:cBhvr>
                                        <p:cTn id="68" dur="166" decel="50000">
                                          <p:stCondLst>
                                            <p:cond delay="1668"/>
                                          </p:stCondLst>
                                        </p:cTn>
                                        <p:tgtEl>
                                          <p:spTgt spid="52"/>
                                        </p:tgtEl>
                                      </p:cBhvr>
                                      <p:to x="100000" y="100000"/>
                                    </p:animScale>
                                    <p:animScale>
                                      <p:cBhvr>
                                        <p:cTn id="69" dur="26">
                                          <p:stCondLst>
                                            <p:cond delay="1808"/>
                                          </p:stCondLst>
                                        </p:cTn>
                                        <p:tgtEl>
                                          <p:spTgt spid="52"/>
                                        </p:tgtEl>
                                      </p:cBhvr>
                                      <p:to x="100000" y="95000"/>
                                    </p:animScale>
                                    <p:animScale>
                                      <p:cBhvr>
                                        <p:cTn id="70" dur="166" decel="50000">
                                          <p:stCondLst>
                                            <p:cond delay="1834"/>
                                          </p:stCondLst>
                                        </p:cTn>
                                        <p:tgtEl>
                                          <p:spTgt spid="52"/>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wipe(down)">
                                      <p:cBhvr>
                                        <p:cTn id="73" dur="580">
                                          <p:stCondLst>
                                            <p:cond delay="0"/>
                                          </p:stCondLst>
                                        </p:cTn>
                                        <p:tgtEl>
                                          <p:spTgt spid="55"/>
                                        </p:tgtEl>
                                      </p:cBhvr>
                                    </p:animEffect>
                                    <p:anim calcmode="lin" valueType="num">
                                      <p:cBhvr>
                                        <p:cTn id="74"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79" dur="26">
                                          <p:stCondLst>
                                            <p:cond delay="650"/>
                                          </p:stCondLst>
                                        </p:cTn>
                                        <p:tgtEl>
                                          <p:spTgt spid="55"/>
                                        </p:tgtEl>
                                      </p:cBhvr>
                                      <p:to x="100000" y="60000"/>
                                    </p:animScale>
                                    <p:animScale>
                                      <p:cBhvr>
                                        <p:cTn id="80" dur="166" decel="50000">
                                          <p:stCondLst>
                                            <p:cond delay="676"/>
                                          </p:stCondLst>
                                        </p:cTn>
                                        <p:tgtEl>
                                          <p:spTgt spid="55"/>
                                        </p:tgtEl>
                                      </p:cBhvr>
                                      <p:to x="100000" y="100000"/>
                                    </p:animScale>
                                    <p:animScale>
                                      <p:cBhvr>
                                        <p:cTn id="81" dur="26">
                                          <p:stCondLst>
                                            <p:cond delay="1312"/>
                                          </p:stCondLst>
                                        </p:cTn>
                                        <p:tgtEl>
                                          <p:spTgt spid="55"/>
                                        </p:tgtEl>
                                      </p:cBhvr>
                                      <p:to x="100000" y="80000"/>
                                    </p:animScale>
                                    <p:animScale>
                                      <p:cBhvr>
                                        <p:cTn id="82" dur="166" decel="50000">
                                          <p:stCondLst>
                                            <p:cond delay="1338"/>
                                          </p:stCondLst>
                                        </p:cTn>
                                        <p:tgtEl>
                                          <p:spTgt spid="55"/>
                                        </p:tgtEl>
                                      </p:cBhvr>
                                      <p:to x="100000" y="100000"/>
                                    </p:animScale>
                                    <p:animScale>
                                      <p:cBhvr>
                                        <p:cTn id="83" dur="26">
                                          <p:stCondLst>
                                            <p:cond delay="1642"/>
                                          </p:stCondLst>
                                        </p:cTn>
                                        <p:tgtEl>
                                          <p:spTgt spid="55"/>
                                        </p:tgtEl>
                                      </p:cBhvr>
                                      <p:to x="100000" y="90000"/>
                                    </p:animScale>
                                    <p:animScale>
                                      <p:cBhvr>
                                        <p:cTn id="84" dur="166" decel="50000">
                                          <p:stCondLst>
                                            <p:cond delay="1668"/>
                                          </p:stCondLst>
                                        </p:cTn>
                                        <p:tgtEl>
                                          <p:spTgt spid="55"/>
                                        </p:tgtEl>
                                      </p:cBhvr>
                                      <p:to x="100000" y="100000"/>
                                    </p:animScale>
                                    <p:animScale>
                                      <p:cBhvr>
                                        <p:cTn id="85" dur="26">
                                          <p:stCondLst>
                                            <p:cond delay="1808"/>
                                          </p:stCondLst>
                                        </p:cTn>
                                        <p:tgtEl>
                                          <p:spTgt spid="55"/>
                                        </p:tgtEl>
                                      </p:cBhvr>
                                      <p:to x="100000" y="95000"/>
                                    </p:animScale>
                                    <p:animScale>
                                      <p:cBhvr>
                                        <p:cTn id="86" dur="166" decel="50000">
                                          <p:stCondLst>
                                            <p:cond delay="1834"/>
                                          </p:stCondLst>
                                        </p:cTn>
                                        <p:tgtEl>
                                          <p:spTgt spid="55"/>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wipe(down)">
                                      <p:cBhvr>
                                        <p:cTn id="89" dur="580">
                                          <p:stCondLst>
                                            <p:cond delay="0"/>
                                          </p:stCondLst>
                                        </p:cTn>
                                        <p:tgtEl>
                                          <p:spTgt spid="58"/>
                                        </p:tgtEl>
                                      </p:cBhvr>
                                    </p:animEffect>
                                    <p:anim calcmode="lin" valueType="num">
                                      <p:cBhvr>
                                        <p:cTn id="90"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95" dur="26">
                                          <p:stCondLst>
                                            <p:cond delay="650"/>
                                          </p:stCondLst>
                                        </p:cTn>
                                        <p:tgtEl>
                                          <p:spTgt spid="58"/>
                                        </p:tgtEl>
                                      </p:cBhvr>
                                      <p:to x="100000" y="60000"/>
                                    </p:animScale>
                                    <p:animScale>
                                      <p:cBhvr>
                                        <p:cTn id="96" dur="166" decel="50000">
                                          <p:stCondLst>
                                            <p:cond delay="676"/>
                                          </p:stCondLst>
                                        </p:cTn>
                                        <p:tgtEl>
                                          <p:spTgt spid="58"/>
                                        </p:tgtEl>
                                      </p:cBhvr>
                                      <p:to x="100000" y="100000"/>
                                    </p:animScale>
                                    <p:animScale>
                                      <p:cBhvr>
                                        <p:cTn id="97" dur="26">
                                          <p:stCondLst>
                                            <p:cond delay="1312"/>
                                          </p:stCondLst>
                                        </p:cTn>
                                        <p:tgtEl>
                                          <p:spTgt spid="58"/>
                                        </p:tgtEl>
                                      </p:cBhvr>
                                      <p:to x="100000" y="80000"/>
                                    </p:animScale>
                                    <p:animScale>
                                      <p:cBhvr>
                                        <p:cTn id="98" dur="166" decel="50000">
                                          <p:stCondLst>
                                            <p:cond delay="1338"/>
                                          </p:stCondLst>
                                        </p:cTn>
                                        <p:tgtEl>
                                          <p:spTgt spid="58"/>
                                        </p:tgtEl>
                                      </p:cBhvr>
                                      <p:to x="100000" y="100000"/>
                                    </p:animScale>
                                    <p:animScale>
                                      <p:cBhvr>
                                        <p:cTn id="99" dur="26">
                                          <p:stCondLst>
                                            <p:cond delay="1642"/>
                                          </p:stCondLst>
                                        </p:cTn>
                                        <p:tgtEl>
                                          <p:spTgt spid="58"/>
                                        </p:tgtEl>
                                      </p:cBhvr>
                                      <p:to x="100000" y="90000"/>
                                    </p:animScale>
                                    <p:animScale>
                                      <p:cBhvr>
                                        <p:cTn id="100" dur="166" decel="50000">
                                          <p:stCondLst>
                                            <p:cond delay="1668"/>
                                          </p:stCondLst>
                                        </p:cTn>
                                        <p:tgtEl>
                                          <p:spTgt spid="58"/>
                                        </p:tgtEl>
                                      </p:cBhvr>
                                      <p:to x="100000" y="100000"/>
                                    </p:animScale>
                                    <p:animScale>
                                      <p:cBhvr>
                                        <p:cTn id="101" dur="26">
                                          <p:stCondLst>
                                            <p:cond delay="1808"/>
                                          </p:stCondLst>
                                        </p:cTn>
                                        <p:tgtEl>
                                          <p:spTgt spid="58"/>
                                        </p:tgtEl>
                                      </p:cBhvr>
                                      <p:to x="100000" y="95000"/>
                                    </p:animScale>
                                    <p:animScale>
                                      <p:cBhvr>
                                        <p:cTn id="102" dur="166" decel="50000">
                                          <p:stCondLst>
                                            <p:cond delay="1834"/>
                                          </p:stCondLst>
                                        </p:cTn>
                                        <p:tgtEl>
                                          <p:spTgt spid="58"/>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animEffect transition="in" filter="wipe(down)">
                                      <p:cBhvr>
                                        <p:cTn id="105" dur="580">
                                          <p:stCondLst>
                                            <p:cond delay="0"/>
                                          </p:stCondLst>
                                        </p:cTn>
                                        <p:tgtEl>
                                          <p:spTgt spid="61"/>
                                        </p:tgtEl>
                                      </p:cBhvr>
                                    </p:animEffect>
                                    <p:anim calcmode="lin" valueType="num">
                                      <p:cBhvr>
                                        <p:cTn id="106"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11" dur="26">
                                          <p:stCondLst>
                                            <p:cond delay="650"/>
                                          </p:stCondLst>
                                        </p:cTn>
                                        <p:tgtEl>
                                          <p:spTgt spid="61"/>
                                        </p:tgtEl>
                                      </p:cBhvr>
                                      <p:to x="100000" y="60000"/>
                                    </p:animScale>
                                    <p:animScale>
                                      <p:cBhvr>
                                        <p:cTn id="112" dur="166" decel="50000">
                                          <p:stCondLst>
                                            <p:cond delay="676"/>
                                          </p:stCondLst>
                                        </p:cTn>
                                        <p:tgtEl>
                                          <p:spTgt spid="61"/>
                                        </p:tgtEl>
                                      </p:cBhvr>
                                      <p:to x="100000" y="100000"/>
                                    </p:animScale>
                                    <p:animScale>
                                      <p:cBhvr>
                                        <p:cTn id="113" dur="26">
                                          <p:stCondLst>
                                            <p:cond delay="1312"/>
                                          </p:stCondLst>
                                        </p:cTn>
                                        <p:tgtEl>
                                          <p:spTgt spid="61"/>
                                        </p:tgtEl>
                                      </p:cBhvr>
                                      <p:to x="100000" y="80000"/>
                                    </p:animScale>
                                    <p:animScale>
                                      <p:cBhvr>
                                        <p:cTn id="114" dur="166" decel="50000">
                                          <p:stCondLst>
                                            <p:cond delay="1338"/>
                                          </p:stCondLst>
                                        </p:cTn>
                                        <p:tgtEl>
                                          <p:spTgt spid="61"/>
                                        </p:tgtEl>
                                      </p:cBhvr>
                                      <p:to x="100000" y="100000"/>
                                    </p:animScale>
                                    <p:animScale>
                                      <p:cBhvr>
                                        <p:cTn id="115" dur="26">
                                          <p:stCondLst>
                                            <p:cond delay="1642"/>
                                          </p:stCondLst>
                                        </p:cTn>
                                        <p:tgtEl>
                                          <p:spTgt spid="61"/>
                                        </p:tgtEl>
                                      </p:cBhvr>
                                      <p:to x="100000" y="90000"/>
                                    </p:animScale>
                                    <p:animScale>
                                      <p:cBhvr>
                                        <p:cTn id="116" dur="166" decel="50000">
                                          <p:stCondLst>
                                            <p:cond delay="1668"/>
                                          </p:stCondLst>
                                        </p:cTn>
                                        <p:tgtEl>
                                          <p:spTgt spid="61"/>
                                        </p:tgtEl>
                                      </p:cBhvr>
                                      <p:to x="100000" y="100000"/>
                                    </p:animScale>
                                    <p:animScale>
                                      <p:cBhvr>
                                        <p:cTn id="117" dur="26">
                                          <p:stCondLst>
                                            <p:cond delay="1808"/>
                                          </p:stCondLst>
                                        </p:cTn>
                                        <p:tgtEl>
                                          <p:spTgt spid="61"/>
                                        </p:tgtEl>
                                      </p:cBhvr>
                                      <p:to x="100000" y="95000"/>
                                    </p:animScale>
                                    <p:animScale>
                                      <p:cBhvr>
                                        <p:cTn id="118" dur="166" decel="50000">
                                          <p:stCondLst>
                                            <p:cond delay="1834"/>
                                          </p:stCondLst>
                                        </p:cTn>
                                        <p:tgtEl>
                                          <p:spTgt spid="61"/>
                                        </p:tgtEl>
                                      </p:cBhvr>
                                      <p:to x="100000" y="100000"/>
                                    </p:animScale>
                                  </p:childTnLst>
                                </p:cTn>
                              </p:par>
                              <p:par>
                                <p:cTn id="119" presetID="26" presetClass="entr" presetSubtype="0" fill="hold" nodeType="withEffect">
                                  <p:stCondLst>
                                    <p:cond delay="0"/>
                                  </p:stCondLst>
                                  <p:childTnLst>
                                    <p:set>
                                      <p:cBhvr>
                                        <p:cTn id="120" dur="1" fill="hold">
                                          <p:stCondLst>
                                            <p:cond delay="0"/>
                                          </p:stCondLst>
                                        </p:cTn>
                                        <p:tgtEl>
                                          <p:spTgt spid="67"/>
                                        </p:tgtEl>
                                        <p:attrNameLst>
                                          <p:attrName>style.visibility</p:attrName>
                                        </p:attrNameLst>
                                      </p:cBhvr>
                                      <p:to>
                                        <p:strVal val="visible"/>
                                      </p:to>
                                    </p:set>
                                    <p:animEffect transition="in" filter="wipe(down)">
                                      <p:cBhvr>
                                        <p:cTn id="121" dur="580">
                                          <p:stCondLst>
                                            <p:cond delay="0"/>
                                          </p:stCondLst>
                                        </p:cTn>
                                        <p:tgtEl>
                                          <p:spTgt spid="67"/>
                                        </p:tgtEl>
                                      </p:cBhvr>
                                    </p:animEffect>
                                    <p:anim calcmode="lin" valueType="num">
                                      <p:cBhvr>
                                        <p:cTn id="122"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127" dur="26">
                                          <p:stCondLst>
                                            <p:cond delay="650"/>
                                          </p:stCondLst>
                                        </p:cTn>
                                        <p:tgtEl>
                                          <p:spTgt spid="67"/>
                                        </p:tgtEl>
                                      </p:cBhvr>
                                      <p:to x="100000" y="60000"/>
                                    </p:animScale>
                                    <p:animScale>
                                      <p:cBhvr>
                                        <p:cTn id="128" dur="166" decel="50000">
                                          <p:stCondLst>
                                            <p:cond delay="676"/>
                                          </p:stCondLst>
                                        </p:cTn>
                                        <p:tgtEl>
                                          <p:spTgt spid="67"/>
                                        </p:tgtEl>
                                      </p:cBhvr>
                                      <p:to x="100000" y="100000"/>
                                    </p:animScale>
                                    <p:animScale>
                                      <p:cBhvr>
                                        <p:cTn id="129" dur="26">
                                          <p:stCondLst>
                                            <p:cond delay="1312"/>
                                          </p:stCondLst>
                                        </p:cTn>
                                        <p:tgtEl>
                                          <p:spTgt spid="67"/>
                                        </p:tgtEl>
                                      </p:cBhvr>
                                      <p:to x="100000" y="80000"/>
                                    </p:animScale>
                                    <p:animScale>
                                      <p:cBhvr>
                                        <p:cTn id="130" dur="166" decel="50000">
                                          <p:stCondLst>
                                            <p:cond delay="1338"/>
                                          </p:stCondLst>
                                        </p:cTn>
                                        <p:tgtEl>
                                          <p:spTgt spid="67"/>
                                        </p:tgtEl>
                                      </p:cBhvr>
                                      <p:to x="100000" y="100000"/>
                                    </p:animScale>
                                    <p:animScale>
                                      <p:cBhvr>
                                        <p:cTn id="131" dur="26">
                                          <p:stCondLst>
                                            <p:cond delay="1642"/>
                                          </p:stCondLst>
                                        </p:cTn>
                                        <p:tgtEl>
                                          <p:spTgt spid="67"/>
                                        </p:tgtEl>
                                      </p:cBhvr>
                                      <p:to x="100000" y="90000"/>
                                    </p:animScale>
                                    <p:animScale>
                                      <p:cBhvr>
                                        <p:cTn id="132" dur="166" decel="50000">
                                          <p:stCondLst>
                                            <p:cond delay="1668"/>
                                          </p:stCondLst>
                                        </p:cTn>
                                        <p:tgtEl>
                                          <p:spTgt spid="67"/>
                                        </p:tgtEl>
                                      </p:cBhvr>
                                      <p:to x="100000" y="100000"/>
                                    </p:animScale>
                                    <p:animScale>
                                      <p:cBhvr>
                                        <p:cTn id="133" dur="26">
                                          <p:stCondLst>
                                            <p:cond delay="1808"/>
                                          </p:stCondLst>
                                        </p:cTn>
                                        <p:tgtEl>
                                          <p:spTgt spid="67"/>
                                        </p:tgtEl>
                                      </p:cBhvr>
                                      <p:to x="100000" y="95000"/>
                                    </p:animScale>
                                    <p:animScale>
                                      <p:cBhvr>
                                        <p:cTn id="134" dur="166" decel="50000">
                                          <p:stCondLst>
                                            <p:cond delay="1834"/>
                                          </p:stCondLst>
                                        </p:cTn>
                                        <p:tgtEl>
                                          <p:spTgt spid="67"/>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wipe(down)">
                                      <p:cBhvr>
                                        <p:cTn id="137" dur="580">
                                          <p:stCondLst>
                                            <p:cond delay="0"/>
                                          </p:stCondLst>
                                        </p:cTn>
                                        <p:tgtEl>
                                          <p:spTgt spid="75"/>
                                        </p:tgtEl>
                                      </p:cBhvr>
                                    </p:animEffect>
                                    <p:anim calcmode="lin" valueType="num">
                                      <p:cBhvr>
                                        <p:cTn id="138" dur="1822"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75"/>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75"/>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75"/>
                                        </p:tgtEl>
                                        <p:attrNameLst>
                                          <p:attrName>ppt_y</p:attrName>
                                        </p:attrNameLst>
                                      </p:cBhvr>
                                      <p:tavLst>
                                        <p:tav tm="0" fmla="#ppt_y-sin(pi*$)/81">
                                          <p:val>
                                            <p:fltVal val="0"/>
                                          </p:val>
                                        </p:tav>
                                        <p:tav tm="100000">
                                          <p:val>
                                            <p:fltVal val="1"/>
                                          </p:val>
                                        </p:tav>
                                      </p:tavLst>
                                    </p:anim>
                                    <p:animScale>
                                      <p:cBhvr>
                                        <p:cTn id="143" dur="26">
                                          <p:stCondLst>
                                            <p:cond delay="650"/>
                                          </p:stCondLst>
                                        </p:cTn>
                                        <p:tgtEl>
                                          <p:spTgt spid="75"/>
                                        </p:tgtEl>
                                      </p:cBhvr>
                                      <p:to x="100000" y="60000"/>
                                    </p:animScale>
                                    <p:animScale>
                                      <p:cBhvr>
                                        <p:cTn id="144" dur="166" decel="50000">
                                          <p:stCondLst>
                                            <p:cond delay="676"/>
                                          </p:stCondLst>
                                        </p:cTn>
                                        <p:tgtEl>
                                          <p:spTgt spid="75"/>
                                        </p:tgtEl>
                                      </p:cBhvr>
                                      <p:to x="100000" y="100000"/>
                                    </p:animScale>
                                    <p:animScale>
                                      <p:cBhvr>
                                        <p:cTn id="145" dur="26">
                                          <p:stCondLst>
                                            <p:cond delay="1312"/>
                                          </p:stCondLst>
                                        </p:cTn>
                                        <p:tgtEl>
                                          <p:spTgt spid="75"/>
                                        </p:tgtEl>
                                      </p:cBhvr>
                                      <p:to x="100000" y="80000"/>
                                    </p:animScale>
                                    <p:animScale>
                                      <p:cBhvr>
                                        <p:cTn id="146" dur="166" decel="50000">
                                          <p:stCondLst>
                                            <p:cond delay="1338"/>
                                          </p:stCondLst>
                                        </p:cTn>
                                        <p:tgtEl>
                                          <p:spTgt spid="75"/>
                                        </p:tgtEl>
                                      </p:cBhvr>
                                      <p:to x="100000" y="100000"/>
                                    </p:animScale>
                                    <p:animScale>
                                      <p:cBhvr>
                                        <p:cTn id="147" dur="26">
                                          <p:stCondLst>
                                            <p:cond delay="1642"/>
                                          </p:stCondLst>
                                        </p:cTn>
                                        <p:tgtEl>
                                          <p:spTgt spid="75"/>
                                        </p:tgtEl>
                                      </p:cBhvr>
                                      <p:to x="100000" y="90000"/>
                                    </p:animScale>
                                    <p:animScale>
                                      <p:cBhvr>
                                        <p:cTn id="148" dur="166" decel="50000">
                                          <p:stCondLst>
                                            <p:cond delay="1668"/>
                                          </p:stCondLst>
                                        </p:cTn>
                                        <p:tgtEl>
                                          <p:spTgt spid="75"/>
                                        </p:tgtEl>
                                      </p:cBhvr>
                                      <p:to x="100000" y="100000"/>
                                    </p:animScale>
                                    <p:animScale>
                                      <p:cBhvr>
                                        <p:cTn id="149" dur="26">
                                          <p:stCondLst>
                                            <p:cond delay="1808"/>
                                          </p:stCondLst>
                                        </p:cTn>
                                        <p:tgtEl>
                                          <p:spTgt spid="75"/>
                                        </p:tgtEl>
                                      </p:cBhvr>
                                      <p:to x="100000" y="95000"/>
                                    </p:animScale>
                                    <p:animScale>
                                      <p:cBhvr>
                                        <p:cTn id="150" dur="166" decel="50000">
                                          <p:stCondLst>
                                            <p:cond delay="1834"/>
                                          </p:stCondLst>
                                        </p:cTn>
                                        <p:tgtEl>
                                          <p:spTgt spid="75"/>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76"/>
                                        </p:tgtEl>
                                        <p:attrNameLst>
                                          <p:attrName>style.visibility</p:attrName>
                                        </p:attrNameLst>
                                      </p:cBhvr>
                                      <p:to>
                                        <p:strVal val="visible"/>
                                      </p:to>
                                    </p:set>
                                    <p:animEffect transition="in" filter="wipe(down)">
                                      <p:cBhvr>
                                        <p:cTn id="153" dur="580">
                                          <p:stCondLst>
                                            <p:cond delay="0"/>
                                          </p:stCondLst>
                                        </p:cTn>
                                        <p:tgtEl>
                                          <p:spTgt spid="76"/>
                                        </p:tgtEl>
                                      </p:cBhvr>
                                    </p:animEffect>
                                    <p:anim calcmode="lin" valueType="num">
                                      <p:cBhvr>
                                        <p:cTn id="154"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159" dur="26">
                                          <p:stCondLst>
                                            <p:cond delay="650"/>
                                          </p:stCondLst>
                                        </p:cTn>
                                        <p:tgtEl>
                                          <p:spTgt spid="76"/>
                                        </p:tgtEl>
                                      </p:cBhvr>
                                      <p:to x="100000" y="60000"/>
                                    </p:animScale>
                                    <p:animScale>
                                      <p:cBhvr>
                                        <p:cTn id="160" dur="166" decel="50000">
                                          <p:stCondLst>
                                            <p:cond delay="676"/>
                                          </p:stCondLst>
                                        </p:cTn>
                                        <p:tgtEl>
                                          <p:spTgt spid="76"/>
                                        </p:tgtEl>
                                      </p:cBhvr>
                                      <p:to x="100000" y="100000"/>
                                    </p:animScale>
                                    <p:animScale>
                                      <p:cBhvr>
                                        <p:cTn id="161" dur="26">
                                          <p:stCondLst>
                                            <p:cond delay="1312"/>
                                          </p:stCondLst>
                                        </p:cTn>
                                        <p:tgtEl>
                                          <p:spTgt spid="76"/>
                                        </p:tgtEl>
                                      </p:cBhvr>
                                      <p:to x="100000" y="80000"/>
                                    </p:animScale>
                                    <p:animScale>
                                      <p:cBhvr>
                                        <p:cTn id="162" dur="166" decel="50000">
                                          <p:stCondLst>
                                            <p:cond delay="1338"/>
                                          </p:stCondLst>
                                        </p:cTn>
                                        <p:tgtEl>
                                          <p:spTgt spid="76"/>
                                        </p:tgtEl>
                                      </p:cBhvr>
                                      <p:to x="100000" y="100000"/>
                                    </p:animScale>
                                    <p:animScale>
                                      <p:cBhvr>
                                        <p:cTn id="163" dur="26">
                                          <p:stCondLst>
                                            <p:cond delay="1642"/>
                                          </p:stCondLst>
                                        </p:cTn>
                                        <p:tgtEl>
                                          <p:spTgt spid="76"/>
                                        </p:tgtEl>
                                      </p:cBhvr>
                                      <p:to x="100000" y="90000"/>
                                    </p:animScale>
                                    <p:animScale>
                                      <p:cBhvr>
                                        <p:cTn id="164" dur="166" decel="50000">
                                          <p:stCondLst>
                                            <p:cond delay="1668"/>
                                          </p:stCondLst>
                                        </p:cTn>
                                        <p:tgtEl>
                                          <p:spTgt spid="76"/>
                                        </p:tgtEl>
                                      </p:cBhvr>
                                      <p:to x="100000" y="100000"/>
                                    </p:animScale>
                                    <p:animScale>
                                      <p:cBhvr>
                                        <p:cTn id="165" dur="26">
                                          <p:stCondLst>
                                            <p:cond delay="1808"/>
                                          </p:stCondLst>
                                        </p:cTn>
                                        <p:tgtEl>
                                          <p:spTgt spid="76"/>
                                        </p:tgtEl>
                                      </p:cBhvr>
                                      <p:to x="100000" y="95000"/>
                                    </p:animScale>
                                    <p:animScale>
                                      <p:cBhvr>
                                        <p:cTn id="166" dur="166" decel="50000">
                                          <p:stCondLst>
                                            <p:cond delay="1834"/>
                                          </p:stCondLst>
                                        </p:cTn>
                                        <p:tgtEl>
                                          <p:spTgt spid="76"/>
                                        </p:tgtEl>
                                      </p:cBhvr>
                                      <p:to x="100000" y="100000"/>
                                    </p:animScale>
                                  </p:childTnLst>
                                </p:cTn>
                              </p:par>
                              <p:par>
                                <p:cTn id="167" presetID="26" presetClass="entr" presetSubtype="0" fill="hold" grpId="0" nodeType="withEffect">
                                  <p:stCondLst>
                                    <p:cond delay="0"/>
                                  </p:stCondLst>
                                  <p:childTnLst>
                                    <p:set>
                                      <p:cBhvr>
                                        <p:cTn id="168" dur="1" fill="hold">
                                          <p:stCondLst>
                                            <p:cond delay="0"/>
                                          </p:stCondLst>
                                        </p:cTn>
                                        <p:tgtEl>
                                          <p:spTgt spid="77"/>
                                        </p:tgtEl>
                                        <p:attrNameLst>
                                          <p:attrName>style.visibility</p:attrName>
                                        </p:attrNameLst>
                                      </p:cBhvr>
                                      <p:to>
                                        <p:strVal val="visible"/>
                                      </p:to>
                                    </p:set>
                                    <p:animEffect transition="in" filter="wipe(down)">
                                      <p:cBhvr>
                                        <p:cTn id="169" dur="580">
                                          <p:stCondLst>
                                            <p:cond delay="0"/>
                                          </p:stCondLst>
                                        </p:cTn>
                                        <p:tgtEl>
                                          <p:spTgt spid="77"/>
                                        </p:tgtEl>
                                      </p:cBhvr>
                                    </p:animEffect>
                                    <p:anim calcmode="lin" valueType="num">
                                      <p:cBhvr>
                                        <p:cTn id="170"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175" dur="26">
                                          <p:stCondLst>
                                            <p:cond delay="650"/>
                                          </p:stCondLst>
                                        </p:cTn>
                                        <p:tgtEl>
                                          <p:spTgt spid="77"/>
                                        </p:tgtEl>
                                      </p:cBhvr>
                                      <p:to x="100000" y="60000"/>
                                    </p:animScale>
                                    <p:animScale>
                                      <p:cBhvr>
                                        <p:cTn id="176" dur="166" decel="50000">
                                          <p:stCondLst>
                                            <p:cond delay="676"/>
                                          </p:stCondLst>
                                        </p:cTn>
                                        <p:tgtEl>
                                          <p:spTgt spid="77"/>
                                        </p:tgtEl>
                                      </p:cBhvr>
                                      <p:to x="100000" y="100000"/>
                                    </p:animScale>
                                    <p:animScale>
                                      <p:cBhvr>
                                        <p:cTn id="177" dur="26">
                                          <p:stCondLst>
                                            <p:cond delay="1312"/>
                                          </p:stCondLst>
                                        </p:cTn>
                                        <p:tgtEl>
                                          <p:spTgt spid="77"/>
                                        </p:tgtEl>
                                      </p:cBhvr>
                                      <p:to x="100000" y="80000"/>
                                    </p:animScale>
                                    <p:animScale>
                                      <p:cBhvr>
                                        <p:cTn id="178" dur="166" decel="50000">
                                          <p:stCondLst>
                                            <p:cond delay="1338"/>
                                          </p:stCondLst>
                                        </p:cTn>
                                        <p:tgtEl>
                                          <p:spTgt spid="77"/>
                                        </p:tgtEl>
                                      </p:cBhvr>
                                      <p:to x="100000" y="100000"/>
                                    </p:animScale>
                                    <p:animScale>
                                      <p:cBhvr>
                                        <p:cTn id="179" dur="26">
                                          <p:stCondLst>
                                            <p:cond delay="1642"/>
                                          </p:stCondLst>
                                        </p:cTn>
                                        <p:tgtEl>
                                          <p:spTgt spid="77"/>
                                        </p:tgtEl>
                                      </p:cBhvr>
                                      <p:to x="100000" y="90000"/>
                                    </p:animScale>
                                    <p:animScale>
                                      <p:cBhvr>
                                        <p:cTn id="180" dur="166" decel="50000">
                                          <p:stCondLst>
                                            <p:cond delay="1668"/>
                                          </p:stCondLst>
                                        </p:cTn>
                                        <p:tgtEl>
                                          <p:spTgt spid="77"/>
                                        </p:tgtEl>
                                      </p:cBhvr>
                                      <p:to x="100000" y="100000"/>
                                    </p:animScale>
                                    <p:animScale>
                                      <p:cBhvr>
                                        <p:cTn id="181" dur="26">
                                          <p:stCondLst>
                                            <p:cond delay="1808"/>
                                          </p:stCondLst>
                                        </p:cTn>
                                        <p:tgtEl>
                                          <p:spTgt spid="77"/>
                                        </p:tgtEl>
                                      </p:cBhvr>
                                      <p:to x="100000" y="95000"/>
                                    </p:animScale>
                                    <p:animScale>
                                      <p:cBhvr>
                                        <p:cTn id="182" dur="166" decel="50000">
                                          <p:stCondLst>
                                            <p:cond delay="1834"/>
                                          </p:stCondLst>
                                        </p:cTn>
                                        <p:tgtEl>
                                          <p:spTgt spid="77"/>
                                        </p:tgtEl>
                                      </p:cBhvr>
                                      <p:to x="100000" y="100000"/>
                                    </p:animScale>
                                  </p:childTnLst>
                                </p:cTn>
                              </p:par>
                              <p:par>
                                <p:cTn id="183" presetID="26" presetClass="entr" presetSubtype="0" fill="hold" grpId="0" nodeType="withEffect">
                                  <p:stCondLst>
                                    <p:cond delay="0"/>
                                  </p:stCondLst>
                                  <p:childTnLst>
                                    <p:set>
                                      <p:cBhvr>
                                        <p:cTn id="184" dur="1" fill="hold">
                                          <p:stCondLst>
                                            <p:cond delay="0"/>
                                          </p:stCondLst>
                                        </p:cTn>
                                        <p:tgtEl>
                                          <p:spTgt spid="78"/>
                                        </p:tgtEl>
                                        <p:attrNameLst>
                                          <p:attrName>style.visibility</p:attrName>
                                        </p:attrNameLst>
                                      </p:cBhvr>
                                      <p:to>
                                        <p:strVal val="visible"/>
                                      </p:to>
                                    </p:set>
                                    <p:animEffect transition="in" filter="wipe(down)">
                                      <p:cBhvr>
                                        <p:cTn id="185" dur="580">
                                          <p:stCondLst>
                                            <p:cond delay="0"/>
                                          </p:stCondLst>
                                        </p:cTn>
                                        <p:tgtEl>
                                          <p:spTgt spid="78"/>
                                        </p:tgtEl>
                                      </p:cBhvr>
                                    </p:animEffect>
                                    <p:anim calcmode="lin" valueType="num">
                                      <p:cBhvr>
                                        <p:cTn id="186"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191" dur="26">
                                          <p:stCondLst>
                                            <p:cond delay="650"/>
                                          </p:stCondLst>
                                        </p:cTn>
                                        <p:tgtEl>
                                          <p:spTgt spid="78"/>
                                        </p:tgtEl>
                                      </p:cBhvr>
                                      <p:to x="100000" y="60000"/>
                                    </p:animScale>
                                    <p:animScale>
                                      <p:cBhvr>
                                        <p:cTn id="192" dur="166" decel="50000">
                                          <p:stCondLst>
                                            <p:cond delay="676"/>
                                          </p:stCondLst>
                                        </p:cTn>
                                        <p:tgtEl>
                                          <p:spTgt spid="78"/>
                                        </p:tgtEl>
                                      </p:cBhvr>
                                      <p:to x="100000" y="100000"/>
                                    </p:animScale>
                                    <p:animScale>
                                      <p:cBhvr>
                                        <p:cTn id="193" dur="26">
                                          <p:stCondLst>
                                            <p:cond delay="1312"/>
                                          </p:stCondLst>
                                        </p:cTn>
                                        <p:tgtEl>
                                          <p:spTgt spid="78"/>
                                        </p:tgtEl>
                                      </p:cBhvr>
                                      <p:to x="100000" y="80000"/>
                                    </p:animScale>
                                    <p:animScale>
                                      <p:cBhvr>
                                        <p:cTn id="194" dur="166" decel="50000">
                                          <p:stCondLst>
                                            <p:cond delay="1338"/>
                                          </p:stCondLst>
                                        </p:cTn>
                                        <p:tgtEl>
                                          <p:spTgt spid="78"/>
                                        </p:tgtEl>
                                      </p:cBhvr>
                                      <p:to x="100000" y="100000"/>
                                    </p:animScale>
                                    <p:animScale>
                                      <p:cBhvr>
                                        <p:cTn id="195" dur="26">
                                          <p:stCondLst>
                                            <p:cond delay="1642"/>
                                          </p:stCondLst>
                                        </p:cTn>
                                        <p:tgtEl>
                                          <p:spTgt spid="78"/>
                                        </p:tgtEl>
                                      </p:cBhvr>
                                      <p:to x="100000" y="90000"/>
                                    </p:animScale>
                                    <p:animScale>
                                      <p:cBhvr>
                                        <p:cTn id="196" dur="166" decel="50000">
                                          <p:stCondLst>
                                            <p:cond delay="1668"/>
                                          </p:stCondLst>
                                        </p:cTn>
                                        <p:tgtEl>
                                          <p:spTgt spid="78"/>
                                        </p:tgtEl>
                                      </p:cBhvr>
                                      <p:to x="100000" y="100000"/>
                                    </p:animScale>
                                    <p:animScale>
                                      <p:cBhvr>
                                        <p:cTn id="197" dur="26">
                                          <p:stCondLst>
                                            <p:cond delay="1808"/>
                                          </p:stCondLst>
                                        </p:cTn>
                                        <p:tgtEl>
                                          <p:spTgt spid="78"/>
                                        </p:tgtEl>
                                      </p:cBhvr>
                                      <p:to x="100000" y="95000"/>
                                    </p:animScale>
                                    <p:animScale>
                                      <p:cBhvr>
                                        <p:cTn id="198" dur="166" decel="50000">
                                          <p:stCondLst>
                                            <p:cond delay="1834"/>
                                          </p:stCondLst>
                                        </p:cTn>
                                        <p:tgtEl>
                                          <p:spTgt spid="7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75" grpId="0" animBg="1"/>
      <p:bldP spid="76" grpId="0" animBg="1"/>
      <p:bldP spid="77" grpId="0" animBg="1"/>
      <p:bldP spid="78" grpId="0"/>
      <p:bldP spid="80" grpId="0"/>
      <p:bldP spid="8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Line 11"/>
          <p:cNvSpPr>
            <a:spLocks noChangeShapeType="1"/>
          </p:cNvSpPr>
          <p:nvPr/>
        </p:nvSpPr>
        <p:spPr bwMode="auto">
          <a:xfrm>
            <a:off x="7058378" y="2251479"/>
            <a:ext cx="2317750" cy="2284412"/>
          </a:xfrm>
          <a:prstGeom prst="line">
            <a:avLst/>
          </a:prstGeom>
          <a:noFill/>
          <a:ln w="76200">
            <a:solidFill>
              <a:srgbClr val="92D050"/>
            </a:solidFill>
            <a:round/>
            <a:headEnd/>
            <a:tailEnd/>
          </a:ln>
        </p:spPr>
        <p:txBody>
          <a:bodyPr/>
          <a:lstStyle/>
          <a:p>
            <a:endParaRPr lang="zh-CN" altLang="en-US">
              <a:latin typeface="黑体" pitchFamily="49" charset="-122"/>
              <a:ea typeface="黑体" pitchFamily="49" charset="-122"/>
            </a:endParaRPr>
          </a:p>
        </p:txBody>
      </p:sp>
      <p:grpSp>
        <p:nvGrpSpPr>
          <p:cNvPr id="4" name="Group 3"/>
          <p:cNvGrpSpPr>
            <a:grpSpLocks/>
          </p:cNvGrpSpPr>
          <p:nvPr/>
        </p:nvGrpSpPr>
        <p:grpSpPr bwMode="auto">
          <a:xfrm>
            <a:off x="6380446" y="1531961"/>
            <a:ext cx="4422775" cy="4019550"/>
            <a:chOff x="0" y="0"/>
            <a:chExt cx="2786" cy="2369"/>
          </a:xfrm>
        </p:grpSpPr>
        <p:grpSp>
          <p:nvGrpSpPr>
            <p:cNvPr id="5" name="Group 4"/>
            <p:cNvGrpSpPr>
              <a:grpSpLocks/>
            </p:cNvGrpSpPr>
            <p:nvPr/>
          </p:nvGrpSpPr>
          <p:grpSpPr bwMode="auto">
            <a:xfrm>
              <a:off x="118" y="252"/>
              <a:ext cx="2409" cy="2049"/>
              <a:chOff x="0" y="0"/>
              <a:chExt cx="2116" cy="2027"/>
            </a:xfrm>
          </p:grpSpPr>
          <p:sp>
            <p:nvSpPr>
              <p:cNvPr id="8" name="Line 7"/>
              <p:cNvSpPr>
                <a:spLocks noChangeShapeType="1"/>
              </p:cNvSpPr>
              <p:nvPr/>
            </p:nvSpPr>
            <p:spPr bwMode="auto">
              <a:xfrm>
                <a:off x="4" y="0"/>
                <a:ext cx="0" cy="2025"/>
              </a:xfrm>
              <a:prstGeom prst="line">
                <a:avLst/>
              </a:prstGeom>
              <a:noFill/>
              <a:ln w="12700">
                <a:solidFill>
                  <a:schemeClr val="tx1"/>
                </a:solidFill>
                <a:round/>
                <a:headEnd/>
                <a:tailEnd/>
              </a:ln>
            </p:spPr>
            <p:txBody>
              <a:bodyPr/>
              <a:lstStyle/>
              <a:p>
                <a:endParaRPr lang="zh-CN" altLang="en-US">
                  <a:latin typeface="黑体" pitchFamily="49" charset="-122"/>
                  <a:ea typeface="黑体" pitchFamily="49" charset="-122"/>
                </a:endParaRPr>
              </a:p>
            </p:txBody>
          </p:sp>
          <p:sp>
            <p:nvSpPr>
              <p:cNvPr id="9" name="Line 8"/>
              <p:cNvSpPr>
                <a:spLocks noChangeShapeType="1"/>
              </p:cNvSpPr>
              <p:nvPr/>
            </p:nvSpPr>
            <p:spPr bwMode="auto">
              <a:xfrm>
                <a:off x="0" y="2027"/>
                <a:ext cx="2116" cy="0"/>
              </a:xfrm>
              <a:prstGeom prst="line">
                <a:avLst/>
              </a:prstGeom>
              <a:noFill/>
              <a:ln w="12700">
                <a:solidFill>
                  <a:schemeClr val="tx1"/>
                </a:solidFill>
                <a:round/>
                <a:headEnd/>
                <a:tailEnd/>
              </a:ln>
            </p:spPr>
            <p:txBody>
              <a:bodyPr/>
              <a:lstStyle/>
              <a:p>
                <a:endParaRPr lang="zh-CN" altLang="en-US">
                  <a:latin typeface="黑体" pitchFamily="49" charset="-122"/>
                  <a:ea typeface="黑体" pitchFamily="49" charset="-122"/>
                </a:endParaRPr>
              </a:p>
            </p:txBody>
          </p:sp>
        </p:grpSp>
        <p:sp>
          <p:nvSpPr>
            <p:cNvPr id="6" name="Text Box 9"/>
            <p:cNvSpPr txBox="1">
              <a:spLocks noChangeArrowheads="1"/>
            </p:cNvSpPr>
            <p:nvPr/>
          </p:nvSpPr>
          <p:spPr bwMode="auto">
            <a:xfrm>
              <a:off x="0" y="0"/>
              <a:ext cx="267" cy="218"/>
            </a:xfrm>
            <a:prstGeom prst="rect">
              <a:avLst/>
            </a:prstGeom>
            <a:noFill/>
            <a:ln w="9525">
              <a:noFill/>
              <a:miter lim="800000"/>
              <a:headEnd/>
              <a:tailEnd/>
            </a:ln>
          </p:spPr>
          <p:txBody>
            <a:bodyPr>
              <a:spAutoFit/>
            </a:bodyPr>
            <a:lstStyle/>
            <a:p>
              <a:pPr algn="ctr">
                <a:spcBef>
                  <a:spcPct val="50000"/>
                </a:spcBef>
              </a:pPr>
              <a:r>
                <a:rPr lang="en-US" altLang="zh-CN" b="1" i="1">
                  <a:latin typeface="黑体" pitchFamily="49" charset="-122"/>
                  <a:ea typeface="黑体" pitchFamily="49" charset="-122"/>
                </a:rPr>
                <a:t>P</a:t>
              </a:r>
            </a:p>
          </p:txBody>
        </p:sp>
        <p:sp>
          <p:nvSpPr>
            <p:cNvPr id="7" name="Text Box 10"/>
            <p:cNvSpPr txBox="1">
              <a:spLocks noChangeArrowheads="1"/>
            </p:cNvSpPr>
            <p:nvPr/>
          </p:nvSpPr>
          <p:spPr bwMode="auto">
            <a:xfrm>
              <a:off x="2496" y="2151"/>
              <a:ext cx="290" cy="218"/>
            </a:xfrm>
            <a:prstGeom prst="rect">
              <a:avLst/>
            </a:prstGeom>
            <a:noFill/>
            <a:ln w="9525">
              <a:noFill/>
              <a:miter lim="800000"/>
              <a:headEnd/>
              <a:tailEnd/>
            </a:ln>
          </p:spPr>
          <p:txBody>
            <a:bodyPr>
              <a:spAutoFit/>
            </a:bodyPr>
            <a:lstStyle/>
            <a:p>
              <a:pPr algn="ctr">
                <a:spcBef>
                  <a:spcPct val="50000"/>
                </a:spcBef>
              </a:pPr>
              <a:r>
                <a:rPr lang="en-US" altLang="zh-CN" b="1" i="1">
                  <a:latin typeface="黑体" pitchFamily="49" charset="-122"/>
                  <a:ea typeface="黑体" pitchFamily="49" charset="-122"/>
                </a:rPr>
                <a:t>Y</a:t>
              </a:r>
            </a:p>
          </p:txBody>
        </p:sp>
      </p:grpSp>
      <p:grpSp>
        <p:nvGrpSpPr>
          <p:cNvPr id="10" name="Group 9"/>
          <p:cNvGrpSpPr>
            <a:grpSpLocks/>
          </p:cNvGrpSpPr>
          <p:nvPr/>
        </p:nvGrpSpPr>
        <p:grpSpPr bwMode="auto">
          <a:xfrm>
            <a:off x="7110696" y="2276499"/>
            <a:ext cx="2898775" cy="2579687"/>
            <a:chOff x="0" y="0"/>
            <a:chExt cx="1826" cy="1625"/>
          </a:xfrm>
        </p:grpSpPr>
        <p:sp>
          <p:nvSpPr>
            <p:cNvPr id="11" name="Line 11"/>
            <p:cNvSpPr>
              <a:spLocks noChangeShapeType="1"/>
            </p:cNvSpPr>
            <p:nvPr/>
          </p:nvSpPr>
          <p:spPr bwMode="auto">
            <a:xfrm>
              <a:off x="0" y="0"/>
              <a:ext cx="1460" cy="1439"/>
            </a:xfrm>
            <a:prstGeom prst="line">
              <a:avLst/>
            </a:prstGeom>
            <a:noFill/>
            <a:ln w="76200">
              <a:solidFill>
                <a:srgbClr val="92D050"/>
              </a:solidFill>
              <a:round/>
              <a:headEnd/>
              <a:tailEnd/>
            </a:ln>
          </p:spPr>
          <p:txBody>
            <a:bodyPr/>
            <a:lstStyle/>
            <a:p>
              <a:endParaRPr lang="zh-CN" altLang="en-US">
                <a:latin typeface="黑体" pitchFamily="49" charset="-122"/>
                <a:ea typeface="黑体" pitchFamily="49" charset="-122"/>
              </a:endParaRPr>
            </a:p>
          </p:txBody>
        </p:sp>
        <p:sp>
          <p:nvSpPr>
            <p:cNvPr id="12" name="Text Box 12"/>
            <p:cNvSpPr txBox="1">
              <a:spLocks noChangeArrowheads="1"/>
            </p:cNvSpPr>
            <p:nvPr/>
          </p:nvSpPr>
          <p:spPr bwMode="auto">
            <a:xfrm>
              <a:off x="1376" y="1392"/>
              <a:ext cx="450" cy="233"/>
            </a:xfrm>
            <a:prstGeom prst="rect">
              <a:avLst/>
            </a:prstGeom>
            <a:noFill/>
            <a:ln w="9525">
              <a:noFill/>
              <a:miter lim="800000"/>
              <a:headEnd/>
              <a:tailEnd/>
            </a:ln>
          </p:spPr>
          <p:txBody>
            <a:bodyPr>
              <a:spAutoFit/>
            </a:bodyPr>
            <a:lstStyle/>
            <a:p>
              <a:pPr algn="ctr">
                <a:spcBef>
                  <a:spcPct val="50000"/>
                </a:spcBef>
              </a:pPr>
              <a:r>
                <a:rPr lang="en-US" altLang="zh-CN" b="1" i="1">
                  <a:latin typeface="黑体" pitchFamily="49" charset="-122"/>
                  <a:ea typeface="黑体" pitchFamily="49" charset="-122"/>
                </a:rPr>
                <a:t>AD</a:t>
              </a:r>
              <a:endParaRPr lang="en-US" altLang="zh-CN" b="1" i="1" baseline="-25000">
                <a:latin typeface="黑体" pitchFamily="49" charset="-122"/>
                <a:ea typeface="黑体" pitchFamily="49" charset="-122"/>
              </a:endParaRPr>
            </a:p>
          </p:txBody>
        </p:sp>
      </p:grpSp>
      <p:grpSp>
        <p:nvGrpSpPr>
          <p:cNvPr id="13" name="Group 12"/>
          <p:cNvGrpSpPr>
            <a:grpSpLocks/>
          </p:cNvGrpSpPr>
          <p:nvPr/>
        </p:nvGrpSpPr>
        <p:grpSpPr bwMode="auto">
          <a:xfrm>
            <a:off x="7251984" y="1774847"/>
            <a:ext cx="4230688" cy="3043239"/>
            <a:chOff x="61" y="-345"/>
            <a:chExt cx="2665" cy="1917"/>
          </a:xfrm>
        </p:grpSpPr>
        <p:sp>
          <p:nvSpPr>
            <p:cNvPr id="14" name="Line 13"/>
            <p:cNvSpPr>
              <a:spLocks noChangeShapeType="1"/>
            </p:cNvSpPr>
            <p:nvPr/>
          </p:nvSpPr>
          <p:spPr bwMode="auto">
            <a:xfrm flipV="1">
              <a:off x="61" y="-345"/>
              <a:ext cx="1977" cy="1917"/>
            </a:xfrm>
            <a:prstGeom prst="line">
              <a:avLst/>
            </a:prstGeom>
            <a:noFill/>
            <a:ln w="76200">
              <a:solidFill>
                <a:srgbClr val="FFC000"/>
              </a:solidFill>
              <a:round/>
              <a:headEnd/>
              <a:tailEnd/>
            </a:ln>
          </p:spPr>
          <p:txBody>
            <a:bodyPr/>
            <a:lstStyle/>
            <a:p>
              <a:endParaRPr lang="zh-CN" altLang="en-US">
                <a:latin typeface="黑体" pitchFamily="49" charset="-122"/>
                <a:ea typeface="黑体" pitchFamily="49" charset="-122"/>
              </a:endParaRPr>
            </a:p>
          </p:txBody>
        </p:sp>
        <p:sp>
          <p:nvSpPr>
            <p:cNvPr id="15" name="Text Box 14"/>
            <p:cNvSpPr txBox="1">
              <a:spLocks noChangeArrowheads="1"/>
            </p:cNvSpPr>
            <p:nvPr/>
          </p:nvSpPr>
          <p:spPr bwMode="auto">
            <a:xfrm>
              <a:off x="2024" y="-284"/>
              <a:ext cx="702" cy="233"/>
            </a:xfrm>
            <a:prstGeom prst="rect">
              <a:avLst/>
            </a:prstGeom>
            <a:noFill/>
            <a:ln w="9525">
              <a:noFill/>
              <a:miter lim="800000"/>
              <a:headEnd/>
              <a:tailEnd/>
            </a:ln>
          </p:spPr>
          <p:txBody>
            <a:bodyPr>
              <a:spAutoFit/>
            </a:bodyPr>
            <a:lstStyle/>
            <a:p>
              <a:pPr algn="ctr">
                <a:spcBef>
                  <a:spcPct val="50000"/>
                </a:spcBef>
              </a:pPr>
              <a:r>
                <a:rPr lang="en-US" altLang="zh-CN" b="1" i="1" dirty="0">
                  <a:latin typeface="黑体" pitchFamily="49" charset="-122"/>
                  <a:ea typeface="黑体" pitchFamily="49" charset="-122"/>
                </a:rPr>
                <a:t>AS</a:t>
              </a:r>
              <a:endParaRPr lang="en-US" altLang="zh-CN" b="1" i="1" baseline="-25000" dirty="0">
                <a:latin typeface="黑体" pitchFamily="49" charset="-122"/>
                <a:ea typeface="黑体" pitchFamily="49" charset="-122"/>
              </a:endParaRPr>
            </a:p>
          </p:txBody>
        </p:sp>
      </p:grpSp>
      <p:grpSp>
        <p:nvGrpSpPr>
          <p:cNvPr id="20" name="Group 19"/>
          <p:cNvGrpSpPr>
            <a:grpSpLocks/>
          </p:cNvGrpSpPr>
          <p:nvPr/>
        </p:nvGrpSpPr>
        <p:grpSpPr bwMode="auto">
          <a:xfrm>
            <a:off x="8248934" y="3643336"/>
            <a:ext cx="488950" cy="2112963"/>
            <a:chOff x="0" y="0"/>
            <a:chExt cx="308" cy="1331"/>
          </a:xfrm>
        </p:grpSpPr>
        <p:sp>
          <p:nvSpPr>
            <p:cNvPr id="21" name="Line 36"/>
            <p:cNvSpPr>
              <a:spLocks noChangeShapeType="1"/>
            </p:cNvSpPr>
            <p:nvPr/>
          </p:nvSpPr>
          <p:spPr bwMode="auto">
            <a:xfrm>
              <a:off x="154" y="0"/>
              <a:ext cx="0" cy="1129"/>
            </a:xfrm>
            <a:prstGeom prst="line">
              <a:avLst/>
            </a:prstGeom>
            <a:noFill/>
            <a:ln w="9525">
              <a:solidFill>
                <a:schemeClr val="tx1"/>
              </a:solidFill>
              <a:prstDash val="lgDash"/>
              <a:round/>
              <a:headEnd/>
              <a:tailEnd/>
            </a:ln>
          </p:spPr>
          <p:txBody>
            <a:bodyPr/>
            <a:lstStyle/>
            <a:p>
              <a:endParaRPr lang="zh-CN" altLang="en-US">
                <a:latin typeface="黑体" pitchFamily="49" charset="-122"/>
                <a:ea typeface="黑体" pitchFamily="49" charset="-122"/>
              </a:endParaRPr>
            </a:p>
          </p:txBody>
        </p:sp>
        <p:sp>
          <p:nvSpPr>
            <p:cNvPr id="22" name="Text Box 38"/>
            <p:cNvSpPr txBox="1">
              <a:spLocks noChangeArrowheads="1"/>
            </p:cNvSpPr>
            <p:nvPr/>
          </p:nvSpPr>
          <p:spPr bwMode="auto">
            <a:xfrm>
              <a:off x="0" y="1157"/>
              <a:ext cx="308" cy="174"/>
            </a:xfrm>
            <a:prstGeom prst="rect">
              <a:avLst/>
            </a:prstGeom>
            <a:noFill/>
            <a:ln w="9525">
              <a:noFill/>
              <a:miter lim="800000"/>
              <a:headEnd/>
              <a:tailEnd/>
            </a:ln>
          </p:spPr>
          <p:txBody>
            <a:bodyPr lIns="0" tIns="0" rIns="0" bIns="0">
              <a:spAutoFit/>
            </a:bodyPr>
            <a:lstStyle/>
            <a:p>
              <a:pPr algn="ctr">
                <a:spcBef>
                  <a:spcPct val="50000"/>
                </a:spcBef>
              </a:pPr>
              <a:r>
                <a:rPr lang="en-US" altLang="zh-CN" b="1" i="1">
                  <a:latin typeface="黑体" pitchFamily="49" charset="-122"/>
                  <a:ea typeface="黑体" pitchFamily="49" charset="-122"/>
                </a:rPr>
                <a:t>Y</a:t>
              </a:r>
              <a:r>
                <a:rPr lang="en-US" altLang="zh-CN" b="1" baseline="-25000">
                  <a:latin typeface="黑体" pitchFamily="49" charset="-122"/>
                  <a:ea typeface="黑体" pitchFamily="49" charset="-122"/>
                </a:rPr>
                <a:t>1</a:t>
              </a:r>
            </a:p>
          </p:txBody>
        </p:sp>
      </p:grpSp>
      <p:sp>
        <p:nvSpPr>
          <p:cNvPr id="25" name="Text Box 54"/>
          <p:cNvSpPr txBox="1">
            <a:spLocks noChangeArrowheads="1"/>
          </p:cNvSpPr>
          <p:nvPr/>
        </p:nvSpPr>
        <p:spPr bwMode="auto">
          <a:xfrm>
            <a:off x="6199165" y="1178470"/>
            <a:ext cx="1565275" cy="369887"/>
          </a:xfrm>
          <a:prstGeom prst="rect">
            <a:avLst/>
          </a:prstGeom>
          <a:noFill/>
          <a:ln w="9525">
            <a:noFill/>
            <a:miter lim="800000"/>
            <a:headEnd/>
            <a:tailEnd/>
          </a:ln>
        </p:spPr>
        <p:txBody>
          <a:bodyPr>
            <a:spAutoFit/>
          </a:bodyPr>
          <a:lstStyle/>
          <a:p>
            <a:pPr algn="ctr">
              <a:spcBef>
                <a:spcPct val="50000"/>
              </a:spcBef>
            </a:pPr>
            <a:r>
              <a:rPr lang="zh-CN" altLang="en-US" b="1" dirty="0">
                <a:latin typeface="黑体" pitchFamily="49" charset="-122"/>
                <a:ea typeface="黑体" pitchFamily="49" charset="-122"/>
              </a:rPr>
              <a:t>物价水平</a:t>
            </a:r>
          </a:p>
        </p:txBody>
      </p:sp>
      <p:sp>
        <p:nvSpPr>
          <p:cNvPr id="28" name="Text Box 56"/>
          <p:cNvSpPr txBox="1">
            <a:spLocks noChangeArrowheads="1"/>
          </p:cNvSpPr>
          <p:nvPr/>
        </p:nvSpPr>
        <p:spPr bwMode="auto">
          <a:xfrm>
            <a:off x="9229322" y="5604401"/>
            <a:ext cx="2865438" cy="369479"/>
          </a:xfrm>
          <a:prstGeom prst="rect">
            <a:avLst/>
          </a:prstGeom>
          <a:noFill/>
          <a:ln w="9525">
            <a:noFill/>
            <a:miter lim="800000"/>
            <a:headEnd/>
            <a:tailEnd/>
          </a:ln>
        </p:spPr>
        <p:txBody>
          <a:bodyPr>
            <a:spAutoFit/>
          </a:bodyPr>
          <a:lstStyle/>
          <a:p>
            <a:pPr algn="ctr">
              <a:spcBef>
                <a:spcPct val="50000"/>
              </a:spcBef>
            </a:pPr>
            <a:r>
              <a:rPr lang="zh-CN" altLang="en-US" b="1" dirty="0">
                <a:latin typeface="黑体" pitchFamily="49" charset="-122"/>
                <a:ea typeface="黑体" pitchFamily="49" charset="-122"/>
              </a:rPr>
              <a:t>实际</a:t>
            </a:r>
            <a:r>
              <a:rPr lang="en-US" altLang="zh-CN" b="1" dirty="0">
                <a:latin typeface="黑体" pitchFamily="49" charset="-122"/>
                <a:ea typeface="黑体" pitchFamily="49" charset="-122"/>
              </a:rPr>
              <a:t>GDP</a:t>
            </a:r>
            <a:r>
              <a:rPr lang="zh-CN" altLang="en-US" b="1" dirty="0">
                <a:latin typeface="黑体" pitchFamily="49" charset="-122"/>
                <a:ea typeface="黑体" pitchFamily="49" charset="-122"/>
              </a:rPr>
              <a:t>，产量</a:t>
            </a:r>
          </a:p>
        </p:txBody>
      </p:sp>
      <p:sp>
        <p:nvSpPr>
          <p:cNvPr id="31" name="Text Box 65"/>
          <p:cNvSpPr txBox="1">
            <a:spLocks noChangeArrowheads="1"/>
          </p:cNvSpPr>
          <p:nvPr/>
        </p:nvSpPr>
        <p:spPr bwMode="auto">
          <a:xfrm>
            <a:off x="8737410" y="4936793"/>
            <a:ext cx="1795462" cy="382588"/>
          </a:xfrm>
          <a:prstGeom prst="rect">
            <a:avLst/>
          </a:prstGeom>
          <a:noFill/>
          <a:ln w="9525">
            <a:noFill/>
            <a:miter lim="800000"/>
            <a:headEnd/>
            <a:tailEnd/>
          </a:ln>
        </p:spPr>
        <p:txBody>
          <a:bodyPr>
            <a:spAutoFit/>
          </a:bodyPr>
          <a:lstStyle/>
          <a:p>
            <a:pPr algn="ctr">
              <a:lnSpc>
                <a:spcPct val="105000"/>
              </a:lnSpc>
              <a:spcBef>
                <a:spcPct val="50000"/>
              </a:spcBef>
            </a:pPr>
            <a:r>
              <a:rPr lang="zh-CN" altLang="en-US" b="1" dirty="0">
                <a:latin typeface="黑体" pitchFamily="49" charset="-122"/>
                <a:ea typeface="黑体" pitchFamily="49" charset="-122"/>
              </a:rPr>
              <a:t>总需求</a:t>
            </a:r>
          </a:p>
        </p:txBody>
      </p:sp>
      <p:sp>
        <p:nvSpPr>
          <p:cNvPr id="32" name="Text Box 66"/>
          <p:cNvSpPr txBox="1">
            <a:spLocks noChangeArrowheads="1"/>
          </p:cNvSpPr>
          <p:nvPr/>
        </p:nvSpPr>
        <p:spPr bwMode="auto">
          <a:xfrm>
            <a:off x="10174287" y="1397877"/>
            <a:ext cx="2017713" cy="382587"/>
          </a:xfrm>
          <a:prstGeom prst="rect">
            <a:avLst/>
          </a:prstGeom>
          <a:noFill/>
          <a:ln w="9525">
            <a:noFill/>
            <a:miter lim="800000"/>
            <a:headEnd/>
            <a:tailEnd/>
          </a:ln>
        </p:spPr>
        <p:txBody>
          <a:bodyPr>
            <a:spAutoFit/>
          </a:bodyPr>
          <a:lstStyle/>
          <a:p>
            <a:pPr algn="ctr">
              <a:lnSpc>
                <a:spcPct val="105000"/>
              </a:lnSpc>
              <a:spcBef>
                <a:spcPct val="50000"/>
              </a:spcBef>
            </a:pPr>
            <a:r>
              <a:rPr lang="zh-CN" altLang="en-US" b="1" dirty="0">
                <a:latin typeface="黑体" pitchFamily="49" charset="-122"/>
                <a:ea typeface="黑体" pitchFamily="49" charset="-122"/>
              </a:rPr>
              <a:t>短期总供给</a:t>
            </a:r>
          </a:p>
        </p:txBody>
      </p:sp>
      <p:sp>
        <p:nvSpPr>
          <p:cNvPr id="3" name="灯片编号占位符 2"/>
          <p:cNvSpPr>
            <a:spLocks noGrp="1"/>
          </p:cNvSpPr>
          <p:nvPr>
            <p:ph type="sldNum" sz="quarter" idx="12"/>
          </p:nvPr>
        </p:nvSpPr>
        <p:spPr/>
        <p:txBody>
          <a:bodyPr/>
          <a:lstStyle/>
          <a:p>
            <a:fld id="{49AE70B2-8BF9-45C0-BB95-33D1B9D3A854}" type="slidenum">
              <a:rPr lang="zh-CN" altLang="en-US" smtClean="0"/>
              <a:pPr/>
              <a:t>3</a:t>
            </a:fld>
            <a:endParaRPr lang="zh-CN" altLang="en-US"/>
          </a:p>
        </p:txBody>
      </p:sp>
      <p:grpSp>
        <p:nvGrpSpPr>
          <p:cNvPr id="16" name="Group 15"/>
          <p:cNvGrpSpPr>
            <a:grpSpLocks/>
          </p:cNvGrpSpPr>
          <p:nvPr/>
        </p:nvGrpSpPr>
        <p:grpSpPr bwMode="auto">
          <a:xfrm>
            <a:off x="6059771" y="3456011"/>
            <a:ext cx="2500313" cy="284163"/>
            <a:chOff x="0" y="0"/>
            <a:chExt cx="1575" cy="179"/>
          </a:xfrm>
        </p:grpSpPr>
        <p:sp>
          <p:nvSpPr>
            <p:cNvPr id="17" name="Text Box 16"/>
            <p:cNvSpPr txBox="1">
              <a:spLocks noChangeArrowheads="1"/>
            </p:cNvSpPr>
            <p:nvPr/>
          </p:nvSpPr>
          <p:spPr bwMode="auto">
            <a:xfrm>
              <a:off x="0" y="0"/>
              <a:ext cx="308" cy="174"/>
            </a:xfrm>
            <a:prstGeom prst="rect">
              <a:avLst/>
            </a:prstGeom>
            <a:noFill/>
            <a:ln w="9525">
              <a:noFill/>
              <a:miter lim="800000"/>
              <a:headEnd/>
              <a:tailEnd/>
            </a:ln>
          </p:spPr>
          <p:txBody>
            <a:bodyPr lIns="0" tIns="0" rIns="0" bIns="0">
              <a:spAutoFit/>
            </a:bodyPr>
            <a:lstStyle/>
            <a:p>
              <a:pPr algn="ctr">
                <a:spcBef>
                  <a:spcPct val="50000"/>
                </a:spcBef>
              </a:pPr>
              <a:r>
                <a:rPr lang="en-US" altLang="zh-CN" b="1" i="1">
                  <a:latin typeface="黑体" pitchFamily="49" charset="-122"/>
                  <a:ea typeface="黑体" pitchFamily="49" charset="-122"/>
                </a:rPr>
                <a:t>P</a:t>
              </a:r>
              <a:r>
                <a:rPr lang="en-US" altLang="zh-CN" b="1" baseline="-25000">
                  <a:latin typeface="黑体" pitchFamily="49" charset="-122"/>
                  <a:ea typeface="黑体" pitchFamily="49" charset="-122"/>
                </a:rPr>
                <a:t>1</a:t>
              </a:r>
            </a:p>
          </p:txBody>
        </p:sp>
        <p:sp>
          <p:nvSpPr>
            <p:cNvPr id="18" name="Oval 28"/>
            <p:cNvSpPr>
              <a:spLocks noChangeArrowheads="1"/>
            </p:cNvSpPr>
            <p:nvPr/>
          </p:nvSpPr>
          <p:spPr bwMode="auto">
            <a:xfrm>
              <a:off x="1464" y="67"/>
              <a:ext cx="111" cy="112"/>
            </a:xfrm>
            <a:prstGeom prst="ellipse">
              <a:avLst/>
            </a:prstGeom>
            <a:solidFill>
              <a:srgbClr val="000000"/>
            </a:solidFill>
            <a:ln w="9525">
              <a:noFill/>
              <a:round/>
              <a:headEnd/>
              <a:tailEnd/>
            </a:ln>
          </p:spPr>
          <p:txBody>
            <a:bodyPr wrap="none" anchor="ctr"/>
            <a:lstStyle/>
            <a:p>
              <a:endParaRPr lang="zh-CN" altLang="zh-CN" b="1">
                <a:latin typeface="黑体" pitchFamily="49" charset="-122"/>
                <a:ea typeface="黑体" pitchFamily="49" charset="-122"/>
              </a:endParaRPr>
            </a:p>
          </p:txBody>
        </p:sp>
        <p:sp>
          <p:nvSpPr>
            <p:cNvPr id="19" name="Line 35"/>
            <p:cNvSpPr>
              <a:spLocks noChangeShapeType="1"/>
            </p:cNvSpPr>
            <p:nvPr/>
          </p:nvSpPr>
          <p:spPr bwMode="auto">
            <a:xfrm>
              <a:off x="323" y="116"/>
              <a:ext cx="1210" cy="0"/>
            </a:xfrm>
            <a:prstGeom prst="line">
              <a:avLst/>
            </a:prstGeom>
            <a:noFill/>
            <a:ln w="9525">
              <a:solidFill>
                <a:schemeClr val="tx1"/>
              </a:solidFill>
              <a:prstDash val="lgDash"/>
              <a:round/>
              <a:headEnd/>
              <a:tailEnd/>
            </a:ln>
          </p:spPr>
          <p:txBody>
            <a:bodyPr/>
            <a:lstStyle/>
            <a:p>
              <a:endParaRPr lang="zh-CN" altLang="en-US">
                <a:latin typeface="黑体" pitchFamily="49" charset="-122"/>
                <a:ea typeface="黑体" pitchFamily="49" charset="-122"/>
              </a:endParaRPr>
            </a:p>
          </p:txBody>
        </p:sp>
      </p:grpSp>
      <p:sp>
        <p:nvSpPr>
          <p:cNvPr id="29" name="Text Box 63"/>
          <p:cNvSpPr txBox="1">
            <a:spLocks noChangeArrowheads="1"/>
          </p:cNvSpPr>
          <p:nvPr/>
        </p:nvSpPr>
        <p:spPr bwMode="auto">
          <a:xfrm>
            <a:off x="764274" y="1039978"/>
            <a:ext cx="4954138" cy="1369606"/>
          </a:xfrm>
          <a:prstGeom prst="rect">
            <a:avLst/>
          </a:prstGeom>
          <a:solidFill>
            <a:srgbClr val="FFFFCC"/>
          </a:solidFill>
          <a:ln w="9525">
            <a:noFill/>
            <a:miter lim="800000"/>
            <a:headEnd/>
            <a:tailEnd/>
          </a:ln>
        </p:spPr>
        <p:txBody>
          <a:bodyPr wrap="square">
            <a:spAutoFit/>
          </a:bodyPr>
          <a:lstStyle/>
          <a:p>
            <a:pPr algn="ctr">
              <a:lnSpc>
                <a:spcPct val="105000"/>
              </a:lnSpc>
              <a:spcBef>
                <a:spcPct val="50000"/>
              </a:spcBef>
            </a:pPr>
            <a:r>
              <a:rPr lang="zh-CN" altLang="en-US" sz="2000" b="1" dirty="0">
                <a:latin typeface="楷体" pitchFamily="49" charset="-122"/>
                <a:ea typeface="楷体" pitchFamily="49" charset="-122"/>
              </a:rPr>
              <a:t>一个经济体也存在供求模型</a:t>
            </a:r>
            <a:endParaRPr lang="en-US" altLang="zh-CN" sz="2000" b="1" dirty="0">
              <a:latin typeface="楷体" pitchFamily="49" charset="-122"/>
              <a:ea typeface="楷体" pitchFamily="49" charset="-122"/>
            </a:endParaRPr>
          </a:p>
          <a:p>
            <a:pPr algn="ctr">
              <a:lnSpc>
                <a:spcPct val="105000"/>
              </a:lnSpc>
              <a:spcBef>
                <a:spcPct val="50000"/>
              </a:spcBef>
            </a:pPr>
            <a:r>
              <a:rPr lang="zh-CN" altLang="en-US" sz="2000" b="1" dirty="0">
                <a:latin typeface="楷体" pitchFamily="49" charset="-122"/>
                <a:ea typeface="楷体" pitchFamily="49" charset="-122"/>
              </a:rPr>
              <a:t>模型决定：</a:t>
            </a:r>
            <a:endParaRPr lang="en-US" altLang="zh-CN" sz="2000" b="1" dirty="0">
              <a:latin typeface="楷体" pitchFamily="49" charset="-122"/>
              <a:ea typeface="楷体" pitchFamily="49" charset="-122"/>
            </a:endParaRPr>
          </a:p>
          <a:p>
            <a:pPr algn="ctr">
              <a:lnSpc>
                <a:spcPct val="105000"/>
              </a:lnSpc>
              <a:spcBef>
                <a:spcPct val="50000"/>
              </a:spcBef>
            </a:pPr>
            <a:r>
              <a:rPr lang="zh-CN" altLang="en-US" sz="2000" b="1" dirty="0">
                <a:latin typeface="楷体" pitchFamily="49" charset="-122"/>
                <a:ea typeface="楷体" pitchFamily="49" charset="-122"/>
              </a:rPr>
              <a:t>均衡物价水平和均衡产出数量</a:t>
            </a:r>
          </a:p>
        </p:txBody>
      </p:sp>
      <p:pic>
        <p:nvPicPr>
          <p:cNvPr id="50178" name="Picture 2" descr="https://timgsa.baidu.com/timg?image&amp;quality=80&amp;size=b9999_10000&amp;sec=1600528641752&amp;di=477d82e357e92cd385745802059a69a2&amp;imgtype=0&amp;src=http%3A%2F%2Fp0.ssl.cdn.btime.com%2Ft01b58d142dab79220b.gif%3Fsize%3D340x235"/>
          <p:cNvPicPr>
            <a:picLocks noChangeAspect="1" noChangeArrowheads="1"/>
          </p:cNvPicPr>
          <p:nvPr/>
        </p:nvPicPr>
        <p:blipFill>
          <a:blip r:embed="rId2" cstate="print"/>
          <a:srcRect/>
          <a:stretch>
            <a:fillRect/>
          </a:stretch>
        </p:blipFill>
        <p:spPr bwMode="auto">
          <a:xfrm>
            <a:off x="1023582" y="3125338"/>
            <a:ext cx="4554166" cy="314773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8"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56" presetClass="path" presetSubtype="0" accel="50000" decel="50000" fill="hold" nodeType="clickEffect">
                                  <p:stCondLst>
                                    <p:cond delay="0"/>
                                  </p:stCondLst>
                                  <p:childTnLst>
                                    <p:animMotion origin="layout" path="M -0.00235 0.00786 L 0.11892 -0.19936 " pathEditMode="relative" rAng="0" ptsTypes="AA">
                                      <p:cBhvr>
                                        <p:cTn id="44" dur="2000" fill="hold"/>
                                        <p:tgtEl>
                                          <p:spTgt spid="10"/>
                                        </p:tgtEl>
                                        <p:attrNameLst>
                                          <p:attrName>ppt_x</p:attrName>
                                          <p:attrName>ppt_y</p:attrName>
                                        </p:attrNameLst>
                                      </p:cBhvr>
                                      <p:rCtr x="6100" y="-10400"/>
                                    </p:animMotion>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0178"/>
                                        </p:tgtEl>
                                        <p:attrNameLst>
                                          <p:attrName>style.visibility</p:attrName>
                                        </p:attrNameLst>
                                      </p:cBhvr>
                                      <p:to>
                                        <p:strVal val="visible"/>
                                      </p:to>
                                    </p:set>
                                    <p:anim calcmode="lin" valueType="num">
                                      <p:cBhvr additive="base">
                                        <p:cTn id="49" dur="500" fill="hold"/>
                                        <p:tgtEl>
                                          <p:spTgt spid="50178"/>
                                        </p:tgtEl>
                                        <p:attrNameLst>
                                          <p:attrName>ppt_x</p:attrName>
                                        </p:attrNameLst>
                                      </p:cBhvr>
                                      <p:tavLst>
                                        <p:tav tm="0">
                                          <p:val>
                                            <p:strVal val="#ppt_x"/>
                                          </p:val>
                                        </p:tav>
                                        <p:tav tm="100000">
                                          <p:val>
                                            <p:strVal val="#ppt_x"/>
                                          </p:val>
                                        </p:tav>
                                      </p:tavLst>
                                    </p:anim>
                                    <p:anim calcmode="lin" valueType="num">
                                      <p:cBhvr additive="base">
                                        <p:cTn id="50" dur="500" fill="hold"/>
                                        <p:tgtEl>
                                          <p:spTgt spid="50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5" grpId="0"/>
      <p:bldP spid="28" grpId="0"/>
      <p:bldP spid="31" grpId="0"/>
      <p:bldP spid="32" grpId="0"/>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矩形 49"/>
          <p:cNvSpPr>
            <a:spLocks noChangeArrowheads="1"/>
          </p:cNvSpPr>
          <p:nvPr/>
        </p:nvSpPr>
        <p:spPr bwMode="auto">
          <a:xfrm>
            <a:off x="6197600" y="1524000"/>
            <a:ext cx="203200" cy="4343400"/>
          </a:xfrm>
          <a:prstGeom prst="rect">
            <a:avLst/>
          </a:prstGeom>
          <a:solidFill>
            <a:srgbClr val="92D050"/>
          </a:solidFill>
          <a:ln w="3175" algn="ctr">
            <a:solidFill>
              <a:srgbClr val="FFFF00"/>
            </a:solidFill>
            <a:round/>
            <a:headEnd/>
            <a:tailEnd/>
          </a:ln>
        </p:spPr>
        <p:txBody>
          <a:bodyPr/>
          <a:lstStyle/>
          <a:p>
            <a:endParaRPr lang="zh-CN" altLang="en-US"/>
          </a:p>
        </p:txBody>
      </p:sp>
      <p:sp>
        <p:nvSpPr>
          <p:cNvPr id="44035" name="灯片编号占位符 3"/>
          <p:cNvSpPr>
            <a:spLocks noGrp="1"/>
          </p:cNvSpPr>
          <p:nvPr>
            <p:ph type="sldNum" sz="quarter" idx="12"/>
          </p:nvPr>
        </p:nvSpPr>
        <p:spPr>
          <a:xfrm>
            <a:off x="9347200" y="6248400"/>
            <a:ext cx="2844800" cy="476250"/>
          </a:xfrm>
          <a:noFill/>
        </p:spPr>
        <p:txBody>
          <a:bodyPr/>
          <a:lstStyle/>
          <a:p>
            <a:fld id="{76C33095-1B96-4606-A578-6D9416BD4CC7}" type="slidenum">
              <a:rPr lang="zh-CN" altLang="en-US" smtClean="0">
                <a:latin typeface="Arial" pitchFamily="34" charset="0"/>
              </a:rPr>
              <a:pPr/>
              <a:t>30</a:t>
            </a:fld>
            <a:endParaRPr lang="en-US" altLang="zh-CN">
              <a:latin typeface="Arial" pitchFamily="34" charset="0"/>
            </a:endParaRPr>
          </a:p>
        </p:txBody>
      </p:sp>
      <p:grpSp>
        <p:nvGrpSpPr>
          <p:cNvPr id="2" name="Group 2"/>
          <p:cNvGrpSpPr>
            <a:grpSpLocks/>
          </p:cNvGrpSpPr>
          <p:nvPr/>
        </p:nvGrpSpPr>
        <p:grpSpPr bwMode="auto">
          <a:xfrm>
            <a:off x="3160184" y="2228851"/>
            <a:ext cx="4794249" cy="3502025"/>
            <a:chOff x="1493" y="1404"/>
            <a:chExt cx="2265" cy="2206"/>
          </a:xfrm>
        </p:grpSpPr>
        <p:sp>
          <p:nvSpPr>
            <p:cNvPr id="44081" name="Line 3"/>
            <p:cNvSpPr>
              <a:spLocks noChangeShapeType="1"/>
            </p:cNvSpPr>
            <p:nvPr/>
          </p:nvSpPr>
          <p:spPr bwMode="auto">
            <a:xfrm>
              <a:off x="1493" y="1404"/>
              <a:ext cx="1915" cy="2126"/>
            </a:xfrm>
            <a:prstGeom prst="line">
              <a:avLst/>
            </a:prstGeom>
            <a:noFill/>
            <a:ln w="50800">
              <a:solidFill>
                <a:schemeClr val="hlink"/>
              </a:solidFill>
              <a:round/>
              <a:headEnd/>
              <a:tailEnd/>
            </a:ln>
          </p:spPr>
          <p:txBody>
            <a:bodyPr wrap="none" anchor="ctr"/>
            <a:lstStyle/>
            <a:p>
              <a:endParaRPr lang="zh-CN" altLang="en-US"/>
            </a:p>
          </p:txBody>
        </p:sp>
        <p:sp>
          <p:nvSpPr>
            <p:cNvPr id="44082" name="Rectangle 4"/>
            <p:cNvSpPr>
              <a:spLocks noChangeArrowheads="1"/>
            </p:cNvSpPr>
            <p:nvPr/>
          </p:nvSpPr>
          <p:spPr bwMode="auto">
            <a:xfrm>
              <a:off x="3416" y="3360"/>
              <a:ext cx="342" cy="250"/>
            </a:xfrm>
            <a:prstGeom prst="rect">
              <a:avLst/>
            </a:prstGeom>
            <a:noFill/>
            <a:ln w="12700">
              <a:noFill/>
              <a:miter lim="800000"/>
              <a:headEnd/>
              <a:tailEnd/>
            </a:ln>
          </p:spPr>
          <p:txBody>
            <a:bodyPr wrap="none" lIns="90487" tIns="44450" rIns="90487" bIns="44450">
              <a:spAutoFit/>
            </a:bodyPr>
            <a:lstStyle/>
            <a:p>
              <a:pPr eaLnBrk="0" hangingPunct="0"/>
              <a:r>
                <a:rPr lang="en-US" altLang="zh-CN" sz="2000">
                  <a:latin typeface="Times" charset="0"/>
                </a:rPr>
                <a:t>AD</a:t>
              </a:r>
              <a:r>
                <a:rPr lang="en-US" altLang="zh-CN" sz="2000" baseline="-25000">
                  <a:latin typeface="Times" charset="0"/>
                </a:rPr>
                <a:t>91</a:t>
              </a:r>
            </a:p>
          </p:txBody>
        </p:sp>
      </p:grpSp>
      <p:grpSp>
        <p:nvGrpSpPr>
          <p:cNvPr id="3" name="Group 5"/>
          <p:cNvGrpSpPr>
            <a:grpSpLocks/>
          </p:cNvGrpSpPr>
          <p:nvPr/>
        </p:nvGrpSpPr>
        <p:grpSpPr bwMode="auto">
          <a:xfrm>
            <a:off x="3490385" y="1585914"/>
            <a:ext cx="2772833" cy="2270125"/>
            <a:chOff x="1649" y="999"/>
            <a:chExt cx="1310" cy="1430"/>
          </a:xfrm>
        </p:grpSpPr>
        <p:sp>
          <p:nvSpPr>
            <p:cNvPr id="44079" name="Line 6"/>
            <p:cNvSpPr>
              <a:spLocks noChangeShapeType="1"/>
            </p:cNvSpPr>
            <p:nvPr/>
          </p:nvSpPr>
          <p:spPr bwMode="auto">
            <a:xfrm flipV="1">
              <a:off x="1649" y="1339"/>
              <a:ext cx="1262" cy="1090"/>
            </a:xfrm>
            <a:prstGeom prst="line">
              <a:avLst/>
            </a:prstGeom>
            <a:noFill/>
            <a:ln w="50800">
              <a:solidFill>
                <a:schemeClr val="hlink"/>
              </a:solidFill>
              <a:round/>
              <a:headEnd/>
              <a:tailEnd/>
            </a:ln>
          </p:spPr>
          <p:txBody>
            <a:bodyPr wrap="none" anchor="ctr"/>
            <a:lstStyle/>
            <a:p>
              <a:endParaRPr lang="zh-CN" altLang="en-US"/>
            </a:p>
          </p:txBody>
        </p:sp>
        <p:sp>
          <p:nvSpPr>
            <p:cNvPr id="44080" name="Rectangle 7"/>
            <p:cNvSpPr>
              <a:spLocks noChangeArrowheads="1"/>
            </p:cNvSpPr>
            <p:nvPr/>
          </p:nvSpPr>
          <p:spPr bwMode="auto">
            <a:xfrm>
              <a:off x="2637" y="999"/>
              <a:ext cx="322" cy="250"/>
            </a:xfrm>
            <a:prstGeom prst="rect">
              <a:avLst/>
            </a:prstGeom>
            <a:noFill/>
            <a:ln w="12700">
              <a:noFill/>
              <a:miter lim="800000"/>
              <a:headEnd/>
              <a:tailEnd/>
            </a:ln>
          </p:spPr>
          <p:txBody>
            <a:bodyPr wrap="none" lIns="90487" tIns="44450" rIns="90487" bIns="44450">
              <a:spAutoFit/>
            </a:bodyPr>
            <a:lstStyle/>
            <a:p>
              <a:pPr eaLnBrk="0" hangingPunct="0"/>
              <a:r>
                <a:rPr lang="en-US" altLang="zh-CN" sz="2000">
                  <a:latin typeface="Times" charset="0"/>
                </a:rPr>
                <a:t>AS</a:t>
              </a:r>
              <a:r>
                <a:rPr lang="en-US" altLang="zh-CN" sz="2000" baseline="-25000">
                  <a:latin typeface="Times" charset="0"/>
                </a:rPr>
                <a:t>91</a:t>
              </a:r>
            </a:p>
          </p:txBody>
        </p:sp>
      </p:grpSp>
      <p:sp>
        <p:nvSpPr>
          <p:cNvPr id="44038" name="Line 8"/>
          <p:cNvSpPr>
            <a:spLocks noChangeShapeType="1"/>
          </p:cNvSpPr>
          <p:nvPr/>
        </p:nvSpPr>
        <p:spPr bwMode="auto">
          <a:xfrm flipV="1">
            <a:off x="5014385" y="2074864"/>
            <a:ext cx="3484033" cy="2486025"/>
          </a:xfrm>
          <a:prstGeom prst="line">
            <a:avLst/>
          </a:prstGeom>
          <a:noFill/>
          <a:ln w="50800">
            <a:solidFill>
              <a:srgbClr val="0000FF"/>
            </a:solidFill>
            <a:round/>
            <a:headEnd/>
            <a:tailEnd/>
          </a:ln>
        </p:spPr>
        <p:txBody>
          <a:bodyPr wrap="none" anchor="ctr"/>
          <a:lstStyle/>
          <a:p>
            <a:endParaRPr lang="zh-CN" altLang="en-US"/>
          </a:p>
        </p:txBody>
      </p:sp>
      <p:sp>
        <p:nvSpPr>
          <p:cNvPr id="44039" name="Line 10"/>
          <p:cNvSpPr>
            <a:spLocks noChangeShapeType="1"/>
          </p:cNvSpPr>
          <p:nvPr/>
        </p:nvSpPr>
        <p:spPr bwMode="auto">
          <a:xfrm>
            <a:off x="4406901" y="2076451"/>
            <a:ext cx="3687233" cy="3070225"/>
          </a:xfrm>
          <a:prstGeom prst="line">
            <a:avLst/>
          </a:prstGeom>
          <a:noFill/>
          <a:ln w="50800">
            <a:solidFill>
              <a:srgbClr val="0000FF"/>
            </a:solidFill>
            <a:round/>
            <a:headEnd/>
            <a:tailEnd/>
          </a:ln>
        </p:spPr>
        <p:txBody>
          <a:bodyPr wrap="none" anchor="ctr"/>
          <a:lstStyle/>
          <a:p>
            <a:endParaRPr lang="zh-CN" altLang="en-US"/>
          </a:p>
        </p:txBody>
      </p:sp>
      <p:sp>
        <p:nvSpPr>
          <p:cNvPr id="44040" name="Line 11"/>
          <p:cNvSpPr>
            <a:spLocks noChangeShapeType="1"/>
          </p:cNvSpPr>
          <p:nvPr/>
        </p:nvSpPr>
        <p:spPr bwMode="auto">
          <a:xfrm>
            <a:off x="2967567" y="3648075"/>
            <a:ext cx="3213100" cy="0"/>
          </a:xfrm>
          <a:prstGeom prst="line">
            <a:avLst/>
          </a:prstGeom>
          <a:noFill/>
          <a:ln w="25400">
            <a:solidFill>
              <a:schemeClr val="tx1"/>
            </a:solidFill>
            <a:prstDash val="sysDot"/>
            <a:round/>
            <a:headEnd/>
            <a:tailEnd/>
          </a:ln>
        </p:spPr>
        <p:txBody>
          <a:bodyPr wrap="none" anchor="ctr"/>
          <a:lstStyle/>
          <a:p>
            <a:endParaRPr lang="zh-CN" altLang="en-US"/>
          </a:p>
        </p:txBody>
      </p:sp>
      <p:sp>
        <p:nvSpPr>
          <p:cNvPr id="44041" name="Line 12"/>
          <p:cNvSpPr>
            <a:spLocks noChangeShapeType="1"/>
          </p:cNvSpPr>
          <p:nvPr/>
        </p:nvSpPr>
        <p:spPr bwMode="auto">
          <a:xfrm>
            <a:off x="2946400" y="1562100"/>
            <a:ext cx="0" cy="3848100"/>
          </a:xfrm>
          <a:prstGeom prst="line">
            <a:avLst/>
          </a:prstGeom>
          <a:noFill/>
          <a:ln w="25400">
            <a:solidFill>
              <a:schemeClr val="tx1"/>
            </a:solidFill>
            <a:round/>
            <a:headEnd/>
            <a:tailEnd/>
          </a:ln>
        </p:spPr>
        <p:txBody>
          <a:bodyPr wrap="none" anchor="ctr"/>
          <a:lstStyle/>
          <a:p>
            <a:endParaRPr lang="zh-CN" altLang="en-US"/>
          </a:p>
        </p:txBody>
      </p:sp>
      <p:sp>
        <p:nvSpPr>
          <p:cNvPr id="44042" name="Rectangle 13"/>
          <p:cNvSpPr>
            <a:spLocks noChangeArrowheads="1"/>
          </p:cNvSpPr>
          <p:nvPr/>
        </p:nvSpPr>
        <p:spPr bwMode="auto">
          <a:xfrm>
            <a:off x="2226734" y="3413126"/>
            <a:ext cx="439222" cy="397545"/>
          </a:xfrm>
          <a:prstGeom prst="rect">
            <a:avLst/>
          </a:prstGeom>
          <a:noFill/>
          <a:ln w="12700">
            <a:noFill/>
            <a:miter lim="800000"/>
            <a:headEnd/>
            <a:tailEnd/>
          </a:ln>
        </p:spPr>
        <p:txBody>
          <a:bodyPr wrap="none" lIns="90487" tIns="44450" rIns="90487" bIns="44450">
            <a:spAutoFit/>
          </a:bodyPr>
          <a:lstStyle/>
          <a:p>
            <a:pPr eaLnBrk="0" hangingPunct="0"/>
            <a:r>
              <a:rPr lang="zh-CN" altLang="en-US" sz="2000">
                <a:latin typeface="Times" charset="0"/>
              </a:rPr>
              <a:t>94</a:t>
            </a:r>
          </a:p>
        </p:txBody>
      </p:sp>
      <p:sp>
        <p:nvSpPr>
          <p:cNvPr id="44043" name="Rectangle 14"/>
          <p:cNvSpPr>
            <a:spLocks noChangeArrowheads="1"/>
          </p:cNvSpPr>
          <p:nvPr/>
        </p:nvSpPr>
        <p:spPr bwMode="auto">
          <a:xfrm>
            <a:off x="5935134" y="5851526"/>
            <a:ext cx="631582" cy="397545"/>
          </a:xfrm>
          <a:prstGeom prst="rect">
            <a:avLst/>
          </a:prstGeom>
          <a:noFill/>
          <a:ln w="12700">
            <a:noFill/>
            <a:miter lim="800000"/>
            <a:headEnd/>
            <a:tailEnd/>
          </a:ln>
        </p:spPr>
        <p:txBody>
          <a:bodyPr wrap="none" lIns="90487" tIns="44450" rIns="90487" bIns="44450">
            <a:spAutoFit/>
          </a:bodyPr>
          <a:lstStyle/>
          <a:p>
            <a:pPr eaLnBrk="0" hangingPunct="0"/>
            <a:r>
              <a:rPr lang="zh-CN" altLang="en-US" sz="2000">
                <a:latin typeface="Times" charset="0"/>
              </a:rPr>
              <a:t>6.14</a:t>
            </a:r>
          </a:p>
        </p:txBody>
      </p:sp>
      <p:sp>
        <p:nvSpPr>
          <p:cNvPr id="44044" name="Line 15"/>
          <p:cNvSpPr>
            <a:spLocks noChangeShapeType="1"/>
          </p:cNvSpPr>
          <p:nvPr/>
        </p:nvSpPr>
        <p:spPr bwMode="auto">
          <a:xfrm flipV="1">
            <a:off x="6299200" y="3725864"/>
            <a:ext cx="0" cy="2130425"/>
          </a:xfrm>
          <a:prstGeom prst="line">
            <a:avLst/>
          </a:prstGeom>
          <a:noFill/>
          <a:ln w="25400">
            <a:solidFill>
              <a:schemeClr val="hlink"/>
            </a:solidFill>
            <a:prstDash val="sysDot"/>
            <a:round/>
            <a:headEnd/>
            <a:tailEnd/>
          </a:ln>
        </p:spPr>
        <p:txBody>
          <a:bodyPr wrap="none" anchor="ctr"/>
          <a:lstStyle/>
          <a:p>
            <a:endParaRPr lang="zh-CN" altLang="en-US"/>
          </a:p>
        </p:txBody>
      </p:sp>
      <p:sp>
        <p:nvSpPr>
          <p:cNvPr id="44045" name="Rectangle 16"/>
          <p:cNvSpPr>
            <a:spLocks noChangeArrowheads="1"/>
          </p:cNvSpPr>
          <p:nvPr/>
        </p:nvSpPr>
        <p:spPr bwMode="auto">
          <a:xfrm>
            <a:off x="8020052" y="1585914"/>
            <a:ext cx="681276" cy="397545"/>
          </a:xfrm>
          <a:prstGeom prst="rect">
            <a:avLst/>
          </a:prstGeom>
          <a:noFill/>
          <a:ln w="12700">
            <a:noFill/>
            <a:miter lim="800000"/>
            <a:headEnd/>
            <a:tailEnd/>
          </a:ln>
        </p:spPr>
        <p:txBody>
          <a:bodyPr wrap="none" lIns="90487" tIns="44450" rIns="90487" bIns="44450">
            <a:spAutoFit/>
          </a:bodyPr>
          <a:lstStyle/>
          <a:p>
            <a:pPr eaLnBrk="0" hangingPunct="0"/>
            <a:r>
              <a:rPr lang="en-US" altLang="zh-CN" sz="2000" dirty="0">
                <a:latin typeface="Times" charset="0"/>
              </a:rPr>
              <a:t>AS</a:t>
            </a:r>
            <a:r>
              <a:rPr lang="en-US" altLang="zh-CN" sz="2000" baseline="-25000" dirty="0">
                <a:latin typeface="Times" charset="0"/>
              </a:rPr>
              <a:t>90</a:t>
            </a:r>
          </a:p>
        </p:txBody>
      </p:sp>
      <p:sp>
        <p:nvSpPr>
          <p:cNvPr id="44046" name="Rectangle 17"/>
          <p:cNvSpPr>
            <a:spLocks noChangeArrowheads="1"/>
          </p:cNvSpPr>
          <p:nvPr/>
        </p:nvSpPr>
        <p:spPr bwMode="auto">
          <a:xfrm>
            <a:off x="8022167" y="5091114"/>
            <a:ext cx="724556" cy="397545"/>
          </a:xfrm>
          <a:prstGeom prst="rect">
            <a:avLst/>
          </a:prstGeom>
          <a:noFill/>
          <a:ln w="12700">
            <a:noFill/>
            <a:miter lim="800000"/>
            <a:headEnd/>
            <a:tailEnd/>
          </a:ln>
        </p:spPr>
        <p:txBody>
          <a:bodyPr wrap="none" lIns="90487" tIns="44450" rIns="90487" bIns="44450">
            <a:spAutoFit/>
          </a:bodyPr>
          <a:lstStyle/>
          <a:p>
            <a:pPr eaLnBrk="0" hangingPunct="0"/>
            <a:r>
              <a:rPr lang="en-US" altLang="zh-CN" sz="2000">
                <a:latin typeface="Times" charset="0"/>
              </a:rPr>
              <a:t>AD</a:t>
            </a:r>
            <a:r>
              <a:rPr lang="en-US" altLang="zh-CN" sz="2000" baseline="-25000">
                <a:latin typeface="Times" charset="0"/>
              </a:rPr>
              <a:t>90</a:t>
            </a:r>
          </a:p>
        </p:txBody>
      </p:sp>
      <p:sp>
        <p:nvSpPr>
          <p:cNvPr id="44047" name="Line 18"/>
          <p:cNvSpPr>
            <a:spLocks noChangeShapeType="1"/>
          </p:cNvSpPr>
          <p:nvPr/>
        </p:nvSpPr>
        <p:spPr bwMode="auto">
          <a:xfrm flipV="1">
            <a:off x="6299200" y="3725864"/>
            <a:ext cx="0" cy="2130425"/>
          </a:xfrm>
          <a:prstGeom prst="line">
            <a:avLst/>
          </a:prstGeom>
          <a:noFill/>
          <a:ln w="25400">
            <a:solidFill>
              <a:schemeClr val="tx1"/>
            </a:solidFill>
            <a:prstDash val="sysDot"/>
            <a:round/>
            <a:headEnd/>
            <a:tailEnd/>
          </a:ln>
        </p:spPr>
        <p:txBody>
          <a:bodyPr wrap="none" anchor="ctr"/>
          <a:lstStyle/>
          <a:p>
            <a:endParaRPr lang="zh-CN" altLang="en-US"/>
          </a:p>
        </p:txBody>
      </p:sp>
      <p:sp>
        <p:nvSpPr>
          <p:cNvPr id="44048" name="Oval 19"/>
          <p:cNvSpPr>
            <a:spLocks noChangeArrowheads="1"/>
          </p:cNvSpPr>
          <p:nvPr/>
        </p:nvSpPr>
        <p:spPr bwMode="auto">
          <a:xfrm>
            <a:off x="6197600" y="3571875"/>
            <a:ext cx="203200" cy="152400"/>
          </a:xfrm>
          <a:prstGeom prst="ellipse">
            <a:avLst/>
          </a:prstGeom>
          <a:solidFill>
            <a:schemeClr val="tx2"/>
          </a:solidFill>
          <a:ln w="12700">
            <a:solidFill>
              <a:schemeClr val="tx1"/>
            </a:solidFill>
            <a:round/>
            <a:headEnd/>
            <a:tailEnd/>
          </a:ln>
        </p:spPr>
        <p:txBody>
          <a:bodyPr wrap="none" anchor="ctr"/>
          <a:lstStyle/>
          <a:p>
            <a:endParaRPr lang="zh-CN" altLang="en-US" sz="2000"/>
          </a:p>
        </p:txBody>
      </p:sp>
      <p:grpSp>
        <p:nvGrpSpPr>
          <p:cNvPr id="4" name="Group 20"/>
          <p:cNvGrpSpPr>
            <a:grpSpLocks/>
          </p:cNvGrpSpPr>
          <p:nvPr/>
        </p:nvGrpSpPr>
        <p:grpSpPr bwMode="auto">
          <a:xfrm>
            <a:off x="6402916" y="3497263"/>
            <a:ext cx="1102783" cy="396875"/>
            <a:chOff x="3025" y="2203"/>
            <a:chExt cx="521" cy="250"/>
          </a:xfrm>
        </p:grpSpPr>
        <p:sp>
          <p:nvSpPr>
            <p:cNvPr id="44077" name="Line 21"/>
            <p:cNvSpPr>
              <a:spLocks noChangeShapeType="1"/>
            </p:cNvSpPr>
            <p:nvPr/>
          </p:nvSpPr>
          <p:spPr bwMode="auto">
            <a:xfrm flipH="1" flipV="1">
              <a:off x="3025" y="2299"/>
              <a:ext cx="190" cy="46"/>
            </a:xfrm>
            <a:prstGeom prst="line">
              <a:avLst/>
            </a:prstGeom>
            <a:noFill/>
            <a:ln w="12700">
              <a:solidFill>
                <a:schemeClr val="tx1"/>
              </a:solidFill>
              <a:round/>
              <a:headEnd/>
              <a:tailEnd/>
            </a:ln>
          </p:spPr>
          <p:txBody>
            <a:bodyPr wrap="none" anchor="ctr"/>
            <a:lstStyle/>
            <a:p>
              <a:endParaRPr lang="zh-CN" altLang="en-US"/>
            </a:p>
          </p:txBody>
        </p:sp>
        <p:sp>
          <p:nvSpPr>
            <p:cNvPr id="44078" name="Rectangle 22"/>
            <p:cNvSpPr>
              <a:spLocks noChangeArrowheads="1"/>
            </p:cNvSpPr>
            <p:nvPr/>
          </p:nvSpPr>
          <p:spPr bwMode="auto">
            <a:xfrm>
              <a:off x="3217" y="2203"/>
              <a:ext cx="329" cy="250"/>
            </a:xfrm>
            <a:prstGeom prst="rect">
              <a:avLst/>
            </a:prstGeom>
            <a:solidFill>
              <a:srgbClr val="FFCC99"/>
            </a:solidFill>
            <a:ln w="12700">
              <a:solidFill>
                <a:schemeClr val="tx1"/>
              </a:solidFill>
              <a:miter lim="800000"/>
              <a:headEnd/>
              <a:tailEnd/>
            </a:ln>
          </p:spPr>
          <p:txBody>
            <a:bodyPr wrap="none" lIns="90487" tIns="44450" rIns="90487" bIns="44450">
              <a:spAutoFit/>
            </a:bodyPr>
            <a:lstStyle/>
            <a:p>
              <a:pPr eaLnBrk="0" hangingPunct="0"/>
              <a:r>
                <a:rPr lang="zh-CN" altLang="en-US" sz="2000" b="1">
                  <a:latin typeface="Times" charset="0"/>
                </a:rPr>
                <a:t>1990</a:t>
              </a:r>
            </a:p>
          </p:txBody>
        </p:sp>
      </p:grpSp>
      <p:grpSp>
        <p:nvGrpSpPr>
          <p:cNvPr id="5" name="Group 23"/>
          <p:cNvGrpSpPr>
            <a:grpSpLocks/>
          </p:cNvGrpSpPr>
          <p:nvPr/>
        </p:nvGrpSpPr>
        <p:grpSpPr bwMode="auto">
          <a:xfrm>
            <a:off x="5892800" y="2200275"/>
            <a:ext cx="2133600" cy="533400"/>
            <a:chOff x="2784" y="1386"/>
            <a:chExt cx="1008" cy="336"/>
          </a:xfrm>
        </p:grpSpPr>
        <p:sp>
          <p:nvSpPr>
            <p:cNvPr id="44075" name="AutoShape 24"/>
            <p:cNvSpPr>
              <a:spLocks noChangeArrowheads="1"/>
            </p:cNvSpPr>
            <p:nvPr/>
          </p:nvSpPr>
          <p:spPr bwMode="auto">
            <a:xfrm flipH="1">
              <a:off x="2784" y="1386"/>
              <a:ext cx="804" cy="336"/>
            </a:xfrm>
            <a:prstGeom prst="rightArrow">
              <a:avLst>
                <a:gd name="adj1" fmla="val 50000"/>
                <a:gd name="adj2" fmla="val 61428"/>
              </a:avLst>
            </a:prstGeom>
            <a:gradFill rotWithShape="0">
              <a:gsLst>
                <a:gs pos="0">
                  <a:schemeClr val="hlink"/>
                </a:gs>
                <a:gs pos="100000">
                  <a:srgbClr val="0000FF"/>
                </a:gs>
              </a:gsLst>
              <a:lin ang="0" scaled="1"/>
            </a:gradFill>
            <a:ln w="12700">
              <a:noFill/>
              <a:miter lim="800000"/>
              <a:headEnd/>
              <a:tailEnd/>
            </a:ln>
          </p:spPr>
          <p:txBody>
            <a:bodyPr wrap="none" anchor="ctr"/>
            <a:lstStyle/>
            <a:p>
              <a:endParaRPr lang="zh-CN" altLang="en-US" sz="2000"/>
            </a:p>
          </p:txBody>
        </p:sp>
        <p:sp>
          <p:nvSpPr>
            <p:cNvPr id="44076" name="AutoShape 25"/>
            <p:cNvSpPr>
              <a:spLocks noChangeArrowheads="1"/>
            </p:cNvSpPr>
            <p:nvPr/>
          </p:nvSpPr>
          <p:spPr bwMode="auto">
            <a:xfrm rot="5400000">
              <a:off x="3606" y="1452"/>
              <a:ext cx="168" cy="204"/>
            </a:xfrm>
            <a:prstGeom prst="rtTriangle">
              <a:avLst/>
            </a:prstGeom>
            <a:solidFill>
              <a:srgbClr val="0000FF"/>
            </a:solidFill>
            <a:ln w="12700">
              <a:noFill/>
              <a:miter lim="800000"/>
              <a:headEnd/>
              <a:tailEnd/>
            </a:ln>
          </p:spPr>
          <p:txBody>
            <a:bodyPr wrap="none" anchor="ctr"/>
            <a:lstStyle/>
            <a:p>
              <a:endParaRPr lang="zh-CN" altLang="en-US" sz="2000"/>
            </a:p>
          </p:txBody>
        </p:sp>
      </p:grpSp>
      <p:grpSp>
        <p:nvGrpSpPr>
          <p:cNvPr id="6" name="Group 27"/>
          <p:cNvGrpSpPr>
            <a:grpSpLocks/>
          </p:cNvGrpSpPr>
          <p:nvPr/>
        </p:nvGrpSpPr>
        <p:grpSpPr bwMode="auto">
          <a:xfrm>
            <a:off x="2967568" y="3190875"/>
            <a:ext cx="1502833" cy="152400"/>
            <a:chOff x="1402" y="2010"/>
            <a:chExt cx="710" cy="96"/>
          </a:xfrm>
        </p:grpSpPr>
        <p:sp>
          <p:nvSpPr>
            <p:cNvPr id="44073" name="Line 28"/>
            <p:cNvSpPr>
              <a:spLocks noChangeShapeType="1"/>
            </p:cNvSpPr>
            <p:nvPr/>
          </p:nvSpPr>
          <p:spPr bwMode="auto">
            <a:xfrm>
              <a:off x="1402" y="2058"/>
              <a:ext cx="606" cy="0"/>
            </a:xfrm>
            <a:prstGeom prst="line">
              <a:avLst/>
            </a:prstGeom>
            <a:noFill/>
            <a:ln w="25400">
              <a:solidFill>
                <a:schemeClr val="hlink"/>
              </a:solidFill>
              <a:prstDash val="sysDot"/>
              <a:round/>
              <a:headEnd/>
              <a:tailEnd/>
            </a:ln>
          </p:spPr>
          <p:txBody>
            <a:bodyPr wrap="none" anchor="ctr"/>
            <a:lstStyle/>
            <a:p>
              <a:endParaRPr lang="zh-CN" altLang="en-US"/>
            </a:p>
          </p:txBody>
        </p:sp>
        <p:sp>
          <p:nvSpPr>
            <p:cNvPr id="44074" name="Oval 29"/>
            <p:cNvSpPr>
              <a:spLocks noChangeArrowheads="1"/>
            </p:cNvSpPr>
            <p:nvPr/>
          </p:nvSpPr>
          <p:spPr bwMode="auto">
            <a:xfrm>
              <a:off x="2016" y="2010"/>
              <a:ext cx="96" cy="96"/>
            </a:xfrm>
            <a:prstGeom prst="ellipse">
              <a:avLst/>
            </a:prstGeom>
            <a:solidFill>
              <a:schemeClr val="hlink"/>
            </a:solidFill>
            <a:ln w="12700">
              <a:solidFill>
                <a:schemeClr val="tx1"/>
              </a:solidFill>
              <a:round/>
              <a:headEnd/>
              <a:tailEnd/>
            </a:ln>
          </p:spPr>
          <p:txBody>
            <a:bodyPr wrap="none" anchor="ctr"/>
            <a:lstStyle/>
            <a:p>
              <a:endParaRPr lang="zh-CN" altLang="en-US" sz="2000"/>
            </a:p>
          </p:txBody>
        </p:sp>
      </p:grpSp>
      <p:sp>
        <p:nvSpPr>
          <p:cNvPr id="1118238" name="Line 30"/>
          <p:cNvSpPr>
            <a:spLocks noChangeShapeType="1"/>
          </p:cNvSpPr>
          <p:nvPr/>
        </p:nvSpPr>
        <p:spPr bwMode="auto">
          <a:xfrm flipV="1">
            <a:off x="4368800" y="3344864"/>
            <a:ext cx="0" cy="2511425"/>
          </a:xfrm>
          <a:prstGeom prst="line">
            <a:avLst/>
          </a:prstGeom>
          <a:noFill/>
          <a:ln w="25400">
            <a:solidFill>
              <a:schemeClr val="hlink"/>
            </a:solidFill>
            <a:prstDash val="sysDot"/>
            <a:round/>
            <a:headEnd/>
            <a:tailEnd/>
          </a:ln>
        </p:spPr>
        <p:txBody>
          <a:bodyPr wrap="none" anchor="ctr"/>
          <a:lstStyle/>
          <a:p>
            <a:endParaRPr lang="zh-CN" altLang="en-US"/>
          </a:p>
        </p:txBody>
      </p:sp>
      <p:grpSp>
        <p:nvGrpSpPr>
          <p:cNvPr id="7" name="Group 32"/>
          <p:cNvGrpSpPr>
            <a:grpSpLocks/>
          </p:cNvGrpSpPr>
          <p:nvPr/>
        </p:nvGrpSpPr>
        <p:grpSpPr bwMode="auto">
          <a:xfrm>
            <a:off x="3556000" y="2200275"/>
            <a:ext cx="1219200" cy="533400"/>
            <a:chOff x="1680" y="1386"/>
            <a:chExt cx="576" cy="336"/>
          </a:xfrm>
        </p:grpSpPr>
        <p:sp>
          <p:nvSpPr>
            <p:cNvPr id="44071" name="AutoShape 33"/>
            <p:cNvSpPr>
              <a:spLocks noChangeArrowheads="1"/>
            </p:cNvSpPr>
            <p:nvPr/>
          </p:nvSpPr>
          <p:spPr bwMode="auto">
            <a:xfrm flipH="1">
              <a:off x="1680" y="1386"/>
              <a:ext cx="459" cy="336"/>
            </a:xfrm>
            <a:prstGeom prst="rightArrow">
              <a:avLst>
                <a:gd name="adj1" fmla="val 50000"/>
                <a:gd name="adj2" fmla="val 54453"/>
              </a:avLst>
            </a:prstGeom>
            <a:gradFill rotWithShape="0">
              <a:gsLst>
                <a:gs pos="0">
                  <a:schemeClr val="hlink"/>
                </a:gs>
                <a:gs pos="100000">
                  <a:srgbClr val="0000FF"/>
                </a:gs>
              </a:gsLst>
              <a:lin ang="0" scaled="1"/>
            </a:gradFill>
            <a:ln w="12700">
              <a:noFill/>
              <a:miter lim="800000"/>
              <a:headEnd/>
              <a:tailEnd/>
            </a:ln>
          </p:spPr>
          <p:txBody>
            <a:bodyPr wrap="none" anchor="ctr"/>
            <a:lstStyle/>
            <a:p>
              <a:endParaRPr lang="zh-CN" altLang="en-US" sz="2000"/>
            </a:p>
          </p:txBody>
        </p:sp>
        <p:sp>
          <p:nvSpPr>
            <p:cNvPr id="44072" name="AutoShape 34"/>
            <p:cNvSpPr>
              <a:spLocks noChangeArrowheads="1"/>
            </p:cNvSpPr>
            <p:nvPr/>
          </p:nvSpPr>
          <p:spPr bwMode="auto">
            <a:xfrm>
              <a:off x="2139" y="1470"/>
              <a:ext cx="117" cy="168"/>
            </a:xfrm>
            <a:prstGeom prst="rtTriangle">
              <a:avLst/>
            </a:prstGeom>
            <a:solidFill>
              <a:srgbClr val="0000FF"/>
            </a:solidFill>
            <a:ln w="12700">
              <a:noFill/>
              <a:miter lim="800000"/>
              <a:headEnd/>
              <a:tailEnd/>
            </a:ln>
          </p:spPr>
          <p:txBody>
            <a:bodyPr wrap="none" anchor="ctr"/>
            <a:lstStyle/>
            <a:p>
              <a:endParaRPr lang="zh-CN" altLang="en-US" sz="2000"/>
            </a:p>
          </p:txBody>
        </p:sp>
      </p:grpSp>
      <p:grpSp>
        <p:nvGrpSpPr>
          <p:cNvPr id="8" name="Group 36"/>
          <p:cNvGrpSpPr>
            <a:grpSpLocks/>
          </p:cNvGrpSpPr>
          <p:nvPr/>
        </p:nvGrpSpPr>
        <p:grpSpPr bwMode="auto">
          <a:xfrm>
            <a:off x="3354918" y="3344863"/>
            <a:ext cx="1003300" cy="1082675"/>
            <a:chOff x="1585" y="2107"/>
            <a:chExt cx="474" cy="682"/>
          </a:xfrm>
        </p:grpSpPr>
        <p:sp>
          <p:nvSpPr>
            <p:cNvPr id="44069" name="Rectangle 37"/>
            <p:cNvSpPr>
              <a:spLocks noChangeArrowheads="1"/>
            </p:cNvSpPr>
            <p:nvPr/>
          </p:nvSpPr>
          <p:spPr bwMode="auto">
            <a:xfrm>
              <a:off x="1585" y="2539"/>
              <a:ext cx="329" cy="250"/>
            </a:xfrm>
            <a:prstGeom prst="rect">
              <a:avLst/>
            </a:prstGeom>
            <a:solidFill>
              <a:srgbClr val="FFCC99"/>
            </a:solidFill>
            <a:ln w="12700">
              <a:solidFill>
                <a:schemeClr val="tx1"/>
              </a:solidFill>
              <a:miter lim="800000"/>
              <a:headEnd/>
              <a:tailEnd/>
            </a:ln>
          </p:spPr>
          <p:txBody>
            <a:bodyPr wrap="none" lIns="90487" tIns="44450" rIns="90487" bIns="44450">
              <a:spAutoFit/>
            </a:bodyPr>
            <a:lstStyle/>
            <a:p>
              <a:pPr eaLnBrk="0" hangingPunct="0"/>
              <a:r>
                <a:rPr lang="zh-CN" altLang="en-US" sz="2000" b="1">
                  <a:latin typeface="Times" charset="0"/>
                </a:rPr>
                <a:t>1991</a:t>
              </a:r>
            </a:p>
          </p:txBody>
        </p:sp>
        <p:sp>
          <p:nvSpPr>
            <p:cNvPr id="44070" name="Line 38"/>
            <p:cNvSpPr>
              <a:spLocks noChangeShapeType="1"/>
            </p:cNvSpPr>
            <p:nvPr/>
          </p:nvSpPr>
          <p:spPr bwMode="auto">
            <a:xfrm flipV="1">
              <a:off x="1781" y="2107"/>
              <a:ext cx="278" cy="430"/>
            </a:xfrm>
            <a:prstGeom prst="line">
              <a:avLst/>
            </a:prstGeom>
            <a:noFill/>
            <a:ln w="12700">
              <a:solidFill>
                <a:schemeClr val="tx1"/>
              </a:solidFill>
              <a:round/>
              <a:headEnd/>
              <a:tailEnd/>
            </a:ln>
          </p:spPr>
          <p:txBody>
            <a:bodyPr wrap="none" anchor="ctr"/>
            <a:lstStyle/>
            <a:p>
              <a:endParaRPr lang="zh-CN" altLang="en-US"/>
            </a:p>
          </p:txBody>
        </p:sp>
      </p:grpSp>
      <p:sp>
        <p:nvSpPr>
          <p:cNvPr id="44056" name="Line 39"/>
          <p:cNvSpPr>
            <a:spLocks noChangeShapeType="1"/>
          </p:cNvSpPr>
          <p:nvPr/>
        </p:nvSpPr>
        <p:spPr bwMode="auto">
          <a:xfrm flipV="1">
            <a:off x="3473452" y="5853114"/>
            <a:ext cx="5211233" cy="3175"/>
          </a:xfrm>
          <a:prstGeom prst="line">
            <a:avLst/>
          </a:prstGeom>
          <a:noFill/>
          <a:ln w="25400">
            <a:solidFill>
              <a:schemeClr val="tx1"/>
            </a:solidFill>
            <a:round/>
            <a:headEnd/>
            <a:tailEnd/>
          </a:ln>
        </p:spPr>
        <p:txBody>
          <a:bodyPr wrap="none" anchor="ctr"/>
          <a:lstStyle/>
          <a:p>
            <a:endParaRPr lang="zh-CN" altLang="en-US"/>
          </a:p>
        </p:txBody>
      </p:sp>
      <p:grpSp>
        <p:nvGrpSpPr>
          <p:cNvPr id="9" name="Group 40"/>
          <p:cNvGrpSpPr>
            <a:grpSpLocks/>
          </p:cNvGrpSpPr>
          <p:nvPr/>
        </p:nvGrpSpPr>
        <p:grpSpPr bwMode="auto">
          <a:xfrm>
            <a:off x="2540001" y="5356226"/>
            <a:ext cx="994833" cy="835025"/>
            <a:chOff x="1200" y="3374"/>
            <a:chExt cx="470" cy="526"/>
          </a:xfrm>
        </p:grpSpPr>
        <p:grpSp>
          <p:nvGrpSpPr>
            <p:cNvPr id="10" name="Group 41"/>
            <p:cNvGrpSpPr>
              <a:grpSpLocks/>
            </p:cNvGrpSpPr>
            <p:nvPr/>
          </p:nvGrpSpPr>
          <p:grpSpPr bwMode="auto">
            <a:xfrm>
              <a:off x="1335" y="3374"/>
              <a:ext cx="335" cy="370"/>
              <a:chOff x="1335" y="3374"/>
              <a:chExt cx="335" cy="370"/>
            </a:xfrm>
          </p:grpSpPr>
          <p:sp>
            <p:nvSpPr>
              <p:cNvPr id="44063" name="Line 42"/>
              <p:cNvSpPr>
                <a:spLocks noChangeShapeType="1"/>
              </p:cNvSpPr>
              <p:nvPr/>
            </p:nvSpPr>
            <p:spPr bwMode="auto">
              <a:xfrm flipV="1">
                <a:off x="1396" y="3491"/>
                <a:ext cx="0" cy="202"/>
              </a:xfrm>
              <a:prstGeom prst="line">
                <a:avLst/>
              </a:prstGeom>
              <a:noFill/>
              <a:ln w="25400">
                <a:solidFill>
                  <a:schemeClr val="tx1"/>
                </a:solidFill>
                <a:round/>
                <a:headEnd/>
                <a:tailEnd/>
              </a:ln>
            </p:spPr>
            <p:txBody>
              <a:bodyPr wrap="none" anchor="ctr"/>
              <a:lstStyle/>
              <a:p>
                <a:endParaRPr lang="zh-CN" altLang="en-US"/>
              </a:p>
            </p:txBody>
          </p:sp>
          <p:sp>
            <p:nvSpPr>
              <p:cNvPr id="44064" name="Line 43"/>
              <p:cNvSpPr>
                <a:spLocks noChangeShapeType="1"/>
              </p:cNvSpPr>
              <p:nvPr/>
            </p:nvSpPr>
            <p:spPr bwMode="auto">
              <a:xfrm flipV="1">
                <a:off x="1341" y="3456"/>
                <a:ext cx="109" cy="65"/>
              </a:xfrm>
              <a:prstGeom prst="line">
                <a:avLst/>
              </a:prstGeom>
              <a:noFill/>
              <a:ln w="25400">
                <a:solidFill>
                  <a:schemeClr val="tx1"/>
                </a:solidFill>
                <a:round/>
                <a:headEnd/>
                <a:tailEnd/>
              </a:ln>
            </p:spPr>
            <p:txBody>
              <a:bodyPr wrap="none" anchor="ctr"/>
              <a:lstStyle/>
              <a:p>
                <a:endParaRPr lang="zh-CN" altLang="en-US"/>
              </a:p>
            </p:txBody>
          </p:sp>
          <p:sp>
            <p:nvSpPr>
              <p:cNvPr id="44065" name="Line 44"/>
              <p:cNvSpPr>
                <a:spLocks noChangeShapeType="1"/>
              </p:cNvSpPr>
              <p:nvPr/>
            </p:nvSpPr>
            <p:spPr bwMode="auto">
              <a:xfrm flipV="1">
                <a:off x="1505" y="3649"/>
                <a:ext cx="61" cy="95"/>
              </a:xfrm>
              <a:prstGeom prst="line">
                <a:avLst/>
              </a:prstGeom>
              <a:noFill/>
              <a:ln w="25400">
                <a:solidFill>
                  <a:schemeClr val="tx1"/>
                </a:solidFill>
                <a:round/>
                <a:headEnd/>
                <a:tailEnd/>
              </a:ln>
            </p:spPr>
            <p:txBody>
              <a:bodyPr wrap="none" anchor="ctr"/>
              <a:lstStyle/>
              <a:p>
                <a:endParaRPr lang="zh-CN" altLang="en-US"/>
              </a:p>
            </p:txBody>
          </p:sp>
          <p:sp>
            <p:nvSpPr>
              <p:cNvPr id="44066" name="Line 45"/>
              <p:cNvSpPr>
                <a:spLocks noChangeShapeType="1"/>
              </p:cNvSpPr>
              <p:nvPr/>
            </p:nvSpPr>
            <p:spPr bwMode="auto">
              <a:xfrm>
                <a:off x="1399" y="3696"/>
                <a:ext cx="132" cy="0"/>
              </a:xfrm>
              <a:prstGeom prst="line">
                <a:avLst/>
              </a:prstGeom>
              <a:noFill/>
              <a:ln w="25400">
                <a:solidFill>
                  <a:schemeClr val="tx1"/>
                </a:solidFill>
                <a:round/>
                <a:headEnd/>
                <a:tailEnd/>
              </a:ln>
            </p:spPr>
            <p:txBody>
              <a:bodyPr wrap="none" anchor="ctr"/>
              <a:lstStyle/>
              <a:p>
                <a:endParaRPr lang="zh-CN" altLang="en-US"/>
              </a:p>
            </p:txBody>
          </p:sp>
          <p:sp>
            <p:nvSpPr>
              <p:cNvPr id="44067" name="Line 46"/>
              <p:cNvSpPr>
                <a:spLocks noChangeShapeType="1"/>
              </p:cNvSpPr>
              <p:nvPr/>
            </p:nvSpPr>
            <p:spPr bwMode="auto">
              <a:xfrm flipV="1">
                <a:off x="1609" y="3638"/>
                <a:ext cx="61" cy="106"/>
              </a:xfrm>
              <a:prstGeom prst="line">
                <a:avLst/>
              </a:prstGeom>
              <a:noFill/>
              <a:ln w="25400">
                <a:solidFill>
                  <a:schemeClr val="tx1"/>
                </a:solidFill>
                <a:round/>
                <a:headEnd/>
                <a:tailEnd/>
              </a:ln>
            </p:spPr>
            <p:txBody>
              <a:bodyPr wrap="none" anchor="ctr"/>
              <a:lstStyle/>
              <a:p>
                <a:endParaRPr lang="zh-CN" altLang="en-US"/>
              </a:p>
            </p:txBody>
          </p:sp>
          <p:sp>
            <p:nvSpPr>
              <p:cNvPr id="44068" name="Line 47"/>
              <p:cNvSpPr>
                <a:spLocks noChangeShapeType="1"/>
              </p:cNvSpPr>
              <p:nvPr/>
            </p:nvSpPr>
            <p:spPr bwMode="auto">
              <a:xfrm flipV="1">
                <a:off x="1335" y="3374"/>
                <a:ext cx="109" cy="65"/>
              </a:xfrm>
              <a:prstGeom prst="line">
                <a:avLst/>
              </a:prstGeom>
              <a:noFill/>
              <a:ln w="25400">
                <a:solidFill>
                  <a:schemeClr val="tx1"/>
                </a:solidFill>
                <a:round/>
                <a:headEnd/>
                <a:tailEnd/>
              </a:ln>
            </p:spPr>
            <p:txBody>
              <a:bodyPr wrap="none" anchor="ctr"/>
              <a:lstStyle/>
              <a:p>
                <a:endParaRPr lang="zh-CN" altLang="en-US"/>
              </a:p>
            </p:txBody>
          </p:sp>
        </p:grpSp>
        <p:sp>
          <p:nvSpPr>
            <p:cNvPr id="44062" name="Text Box 48"/>
            <p:cNvSpPr txBox="1">
              <a:spLocks noChangeArrowheads="1"/>
            </p:cNvSpPr>
            <p:nvPr/>
          </p:nvSpPr>
          <p:spPr bwMode="auto">
            <a:xfrm>
              <a:off x="1200" y="3648"/>
              <a:ext cx="148" cy="252"/>
            </a:xfrm>
            <a:prstGeom prst="rect">
              <a:avLst/>
            </a:prstGeom>
            <a:noFill/>
            <a:ln w="12700">
              <a:noFill/>
              <a:miter lim="800000"/>
              <a:headEnd/>
              <a:tailEnd/>
            </a:ln>
          </p:spPr>
          <p:txBody>
            <a:bodyPr wrap="none">
              <a:spAutoFit/>
            </a:bodyPr>
            <a:lstStyle/>
            <a:p>
              <a:pPr eaLnBrk="0" hangingPunct="0"/>
              <a:r>
                <a:rPr lang="zh-CN" altLang="en-US" sz="2000">
                  <a:latin typeface="Times" charset="0"/>
                </a:rPr>
                <a:t>0</a:t>
              </a:r>
            </a:p>
          </p:txBody>
        </p:sp>
      </p:grpSp>
      <p:sp>
        <p:nvSpPr>
          <p:cNvPr id="44058" name="Rectangle 49"/>
          <p:cNvSpPr>
            <a:spLocks noChangeArrowheads="1"/>
          </p:cNvSpPr>
          <p:nvPr/>
        </p:nvSpPr>
        <p:spPr bwMode="auto">
          <a:xfrm>
            <a:off x="4237567" y="6234113"/>
            <a:ext cx="3518591" cy="397545"/>
          </a:xfrm>
          <a:prstGeom prst="rect">
            <a:avLst/>
          </a:prstGeom>
          <a:noFill/>
          <a:ln w="12700">
            <a:noFill/>
            <a:miter lim="800000"/>
            <a:headEnd/>
            <a:tailEnd/>
          </a:ln>
        </p:spPr>
        <p:txBody>
          <a:bodyPr wrap="none" lIns="90487" tIns="44450" rIns="90487" bIns="44450">
            <a:spAutoFit/>
          </a:bodyPr>
          <a:lstStyle/>
          <a:p>
            <a:pPr eaLnBrk="0" hangingPunct="0"/>
            <a:r>
              <a:rPr lang="zh-CN" altLang="en-US" sz="2000" dirty="0">
                <a:latin typeface="Times" charset="0"/>
              </a:rPr>
              <a:t>实际</a:t>
            </a:r>
            <a:r>
              <a:rPr lang="en-US" altLang="zh-CN" sz="2000" dirty="0">
                <a:latin typeface="Times" charset="0"/>
              </a:rPr>
              <a:t>GDP（1992</a:t>
            </a:r>
            <a:r>
              <a:rPr lang="zh-CN" altLang="en-US" sz="2000" dirty="0">
                <a:latin typeface="Times" charset="0"/>
              </a:rPr>
              <a:t>年万亿美元）</a:t>
            </a:r>
          </a:p>
        </p:txBody>
      </p:sp>
      <p:sp>
        <p:nvSpPr>
          <p:cNvPr id="44059" name="Rectangle 50"/>
          <p:cNvSpPr>
            <a:spLocks noChangeArrowheads="1"/>
          </p:cNvSpPr>
          <p:nvPr/>
        </p:nvSpPr>
        <p:spPr bwMode="auto">
          <a:xfrm>
            <a:off x="1861100" y="1268413"/>
            <a:ext cx="490518" cy="4800600"/>
          </a:xfrm>
          <a:prstGeom prst="rect">
            <a:avLst/>
          </a:prstGeom>
          <a:noFill/>
          <a:ln w="12700">
            <a:noFill/>
            <a:miter lim="800000"/>
            <a:headEnd/>
            <a:tailEnd/>
          </a:ln>
        </p:spPr>
        <p:txBody>
          <a:bodyPr vert="eaVert" lIns="90487" tIns="44450" rIns="90487" bIns="44450">
            <a:spAutoFit/>
          </a:bodyPr>
          <a:lstStyle/>
          <a:p>
            <a:pPr eaLnBrk="0" hangingPunct="0"/>
            <a:r>
              <a:rPr lang="zh-CN" altLang="en-US" sz="2000">
                <a:latin typeface="Times" charset="0"/>
              </a:rPr>
              <a:t>物价水平</a:t>
            </a:r>
          </a:p>
        </p:txBody>
      </p:sp>
      <p:sp>
        <p:nvSpPr>
          <p:cNvPr id="44060" name="矩形 51"/>
          <p:cNvSpPr>
            <a:spLocks noChangeArrowheads="1"/>
          </p:cNvSpPr>
          <p:nvPr/>
        </p:nvSpPr>
        <p:spPr bwMode="auto">
          <a:xfrm>
            <a:off x="2846318" y="465162"/>
            <a:ext cx="7765267" cy="523220"/>
          </a:xfrm>
          <a:prstGeom prst="rect">
            <a:avLst/>
          </a:prstGeom>
          <a:noFill/>
          <a:ln w="9525">
            <a:noFill/>
            <a:miter lim="800000"/>
            <a:headEnd/>
            <a:tailEnd/>
          </a:ln>
        </p:spPr>
        <p:txBody>
          <a:bodyPr wrap="none">
            <a:spAutoFit/>
          </a:bodyPr>
          <a:lstStyle/>
          <a:p>
            <a:r>
              <a:rPr lang="en-US" altLang="zh-CN" sz="2800" b="1" dirty="0">
                <a:effectLst>
                  <a:outerShdw blurRad="38100" dist="38100" dir="2700000" algn="tl">
                    <a:srgbClr val="000000">
                      <a:alpha val="43137"/>
                    </a:srgbClr>
                  </a:outerShdw>
                </a:effectLst>
                <a:latin typeface="黑体" pitchFamily="49" charset="-122"/>
                <a:ea typeface="黑体" pitchFamily="49" charset="-122"/>
              </a:rPr>
              <a:t>1990—1991</a:t>
            </a:r>
            <a:r>
              <a:rPr lang="zh-CN" altLang="en-US" sz="2800" b="1" dirty="0">
                <a:effectLst>
                  <a:outerShdw blurRad="38100" dist="38100" dir="2700000" algn="tl">
                    <a:srgbClr val="000000">
                      <a:alpha val="43137"/>
                    </a:srgbClr>
                  </a:outerShdw>
                </a:effectLst>
                <a:latin typeface="黑体" pitchFamily="49" charset="-122"/>
                <a:ea typeface="黑体" pitchFamily="49" charset="-122"/>
              </a:rPr>
              <a:t>年的衰退（对伊拉克展开沙漠风暴）</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118238"/>
                                        </p:tgtEl>
                                        <p:attrNameLst>
                                          <p:attrName>style.visibility</p:attrName>
                                        </p:attrNameLst>
                                      </p:cBhvr>
                                      <p:to>
                                        <p:strVal val="visible"/>
                                      </p:to>
                                    </p:set>
                                    <p:animEffect transition="in" filter="wipe(up)">
                                      <p:cBhvr>
                                        <p:cTn id="32" dur="500"/>
                                        <p:tgtEl>
                                          <p:spTgt spid="111823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238"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矩形 48"/>
          <p:cNvSpPr>
            <a:spLocks noChangeArrowheads="1"/>
          </p:cNvSpPr>
          <p:nvPr/>
        </p:nvSpPr>
        <p:spPr bwMode="auto">
          <a:xfrm>
            <a:off x="6898185" y="1496704"/>
            <a:ext cx="203200" cy="4343400"/>
          </a:xfrm>
          <a:prstGeom prst="rect">
            <a:avLst/>
          </a:prstGeom>
          <a:solidFill>
            <a:srgbClr val="FFC000"/>
          </a:solidFill>
          <a:ln w="3175" algn="ctr">
            <a:solidFill>
              <a:srgbClr val="FFFF00"/>
            </a:solidFill>
            <a:round/>
            <a:headEnd/>
            <a:tailEnd/>
          </a:ln>
        </p:spPr>
        <p:txBody>
          <a:bodyPr/>
          <a:lstStyle/>
          <a:p>
            <a:endParaRPr lang="zh-CN" altLang="en-US"/>
          </a:p>
        </p:txBody>
      </p:sp>
      <p:sp>
        <p:nvSpPr>
          <p:cNvPr id="45059" name="矩形 47"/>
          <p:cNvSpPr>
            <a:spLocks noChangeArrowheads="1"/>
          </p:cNvSpPr>
          <p:nvPr/>
        </p:nvSpPr>
        <p:spPr bwMode="auto">
          <a:xfrm>
            <a:off x="5374185" y="1496704"/>
            <a:ext cx="203200" cy="4343400"/>
          </a:xfrm>
          <a:prstGeom prst="rect">
            <a:avLst/>
          </a:prstGeom>
          <a:solidFill>
            <a:srgbClr val="92D050"/>
          </a:solidFill>
          <a:ln w="3175" algn="ctr">
            <a:solidFill>
              <a:srgbClr val="FFFF00"/>
            </a:solidFill>
            <a:round/>
            <a:headEnd/>
            <a:tailEnd/>
          </a:ln>
        </p:spPr>
        <p:txBody>
          <a:bodyPr/>
          <a:lstStyle/>
          <a:p>
            <a:endParaRPr lang="zh-CN" altLang="en-US"/>
          </a:p>
        </p:txBody>
      </p:sp>
      <p:sp>
        <p:nvSpPr>
          <p:cNvPr id="45060" name="灯片编号占位符 4"/>
          <p:cNvSpPr>
            <a:spLocks noGrp="1"/>
          </p:cNvSpPr>
          <p:nvPr>
            <p:ph type="sldNum" sz="quarter" idx="12"/>
          </p:nvPr>
        </p:nvSpPr>
        <p:spPr>
          <a:xfrm>
            <a:off x="9347200" y="6248400"/>
            <a:ext cx="2844800" cy="476250"/>
          </a:xfrm>
          <a:noFill/>
        </p:spPr>
        <p:txBody>
          <a:bodyPr/>
          <a:lstStyle/>
          <a:p>
            <a:fld id="{2EAB4938-0A37-4766-99A7-15255185A279}" type="slidenum">
              <a:rPr lang="zh-CN" altLang="en-US" smtClean="0">
                <a:latin typeface="Arial" pitchFamily="34" charset="0"/>
              </a:rPr>
              <a:pPr/>
              <a:t>31</a:t>
            </a:fld>
            <a:endParaRPr lang="en-US" altLang="zh-CN">
              <a:latin typeface="Arial" pitchFamily="34" charset="0"/>
            </a:endParaRPr>
          </a:p>
        </p:txBody>
      </p:sp>
      <p:grpSp>
        <p:nvGrpSpPr>
          <p:cNvPr id="2" name="Group 7"/>
          <p:cNvGrpSpPr>
            <a:grpSpLocks/>
          </p:cNvGrpSpPr>
          <p:nvPr/>
        </p:nvGrpSpPr>
        <p:grpSpPr bwMode="auto">
          <a:xfrm>
            <a:off x="5272585" y="1344305"/>
            <a:ext cx="4741334" cy="3471863"/>
            <a:chOff x="1493" y="1404"/>
            <a:chExt cx="2240" cy="2187"/>
          </a:xfrm>
        </p:grpSpPr>
        <p:sp>
          <p:nvSpPr>
            <p:cNvPr id="45104" name="Line 8"/>
            <p:cNvSpPr>
              <a:spLocks noChangeShapeType="1"/>
            </p:cNvSpPr>
            <p:nvPr/>
          </p:nvSpPr>
          <p:spPr bwMode="auto">
            <a:xfrm>
              <a:off x="1493" y="1404"/>
              <a:ext cx="1915" cy="2126"/>
            </a:xfrm>
            <a:prstGeom prst="line">
              <a:avLst/>
            </a:prstGeom>
            <a:noFill/>
            <a:ln w="50800">
              <a:solidFill>
                <a:schemeClr val="hlink"/>
              </a:solidFill>
              <a:round/>
              <a:headEnd/>
              <a:tailEnd/>
            </a:ln>
          </p:spPr>
          <p:txBody>
            <a:bodyPr wrap="none" anchor="ctr"/>
            <a:lstStyle/>
            <a:p>
              <a:endParaRPr lang="zh-CN" altLang="en-US"/>
            </a:p>
          </p:txBody>
        </p:sp>
        <p:sp>
          <p:nvSpPr>
            <p:cNvPr id="45105" name="Rectangle 9"/>
            <p:cNvSpPr>
              <a:spLocks noChangeArrowheads="1"/>
            </p:cNvSpPr>
            <p:nvPr/>
          </p:nvSpPr>
          <p:spPr bwMode="auto">
            <a:xfrm>
              <a:off x="3416" y="3360"/>
              <a:ext cx="317" cy="231"/>
            </a:xfrm>
            <a:prstGeom prst="rect">
              <a:avLst/>
            </a:prstGeom>
            <a:noFill/>
            <a:ln w="12700">
              <a:noFill/>
              <a:miter lim="800000"/>
              <a:headEnd/>
              <a:tailEnd/>
            </a:ln>
          </p:spPr>
          <p:txBody>
            <a:bodyPr wrap="none" lIns="90487" tIns="44450" rIns="90487" bIns="44450">
              <a:spAutoFit/>
            </a:bodyPr>
            <a:lstStyle/>
            <a:p>
              <a:pPr eaLnBrk="0" hangingPunct="0"/>
              <a:r>
                <a:rPr lang="en-US" altLang="zh-CN">
                  <a:latin typeface="Times" charset="0"/>
                </a:rPr>
                <a:t>AD</a:t>
              </a:r>
              <a:r>
                <a:rPr lang="en-US" altLang="zh-CN" baseline="-25000">
                  <a:latin typeface="Times" charset="0"/>
                </a:rPr>
                <a:t>98</a:t>
              </a:r>
            </a:p>
          </p:txBody>
        </p:sp>
      </p:grpSp>
      <p:grpSp>
        <p:nvGrpSpPr>
          <p:cNvPr id="3" name="Group 10"/>
          <p:cNvGrpSpPr>
            <a:grpSpLocks/>
          </p:cNvGrpSpPr>
          <p:nvPr/>
        </p:nvGrpSpPr>
        <p:grpSpPr bwMode="auto">
          <a:xfrm>
            <a:off x="4216370" y="1652280"/>
            <a:ext cx="4389966" cy="3044825"/>
            <a:chOff x="1776" y="1058"/>
            <a:chExt cx="2074" cy="1918"/>
          </a:xfrm>
        </p:grpSpPr>
        <p:sp>
          <p:nvSpPr>
            <p:cNvPr id="45102" name="Line 11"/>
            <p:cNvSpPr>
              <a:spLocks noChangeShapeType="1"/>
            </p:cNvSpPr>
            <p:nvPr/>
          </p:nvSpPr>
          <p:spPr bwMode="auto">
            <a:xfrm flipV="1">
              <a:off x="1776" y="1296"/>
              <a:ext cx="1776" cy="1680"/>
            </a:xfrm>
            <a:prstGeom prst="line">
              <a:avLst/>
            </a:prstGeom>
            <a:noFill/>
            <a:ln w="50800">
              <a:solidFill>
                <a:schemeClr val="hlink"/>
              </a:solidFill>
              <a:round/>
              <a:headEnd/>
              <a:tailEnd/>
            </a:ln>
          </p:spPr>
          <p:txBody>
            <a:bodyPr wrap="none" anchor="ctr"/>
            <a:lstStyle/>
            <a:p>
              <a:endParaRPr lang="zh-CN" altLang="en-US"/>
            </a:p>
          </p:txBody>
        </p:sp>
        <p:sp>
          <p:nvSpPr>
            <p:cNvPr id="45103" name="Rectangle 12"/>
            <p:cNvSpPr>
              <a:spLocks noChangeArrowheads="1"/>
            </p:cNvSpPr>
            <p:nvPr/>
          </p:nvSpPr>
          <p:spPr bwMode="auto">
            <a:xfrm>
              <a:off x="3552" y="1058"/>
              <a:ext cx="298" cy="231"/>
            </a:xfrm>
            <a:prstGeom prst="rect">
              <a:avLst/>
            </a:prstGeom>
            <a:noFill/>
            <a:ln w="12700">
              <a:noFill/>
              <a:miter lim="800000"/>
              <a:headEnd/>
              <a:tailEnd/>
            </a:ln>
          </p:spPr>
          <p:txBody>
            <a:bodyPr wrap="none" lIns="90487" tIns="44450" rIns="90487" bIns="44450">
              <a:spAutoFit/>
            </a:bodyPr>
            <a:lstStyle/>
            <a:p>
              <a:pPr eaLnBrk="0" hangingPunct="0"/>
              <a:r>
                <a:rPr lang="en-US" altLang="zh-CN">
                  <a:latin typeface="Times" charset="0"/>
                </a:rPr>
                <a:t>AS</a:t>
              </a:r>
              <a:r>
                <a:rPr lang="en-US" altLang="zh-CN" baseline="-25000">
                  <a:latin typeface="Times" charset="0"/>
                </a:rPr>
                <a:t>98</a:t>
              </a:r>
            </a:p>
          </p:txBody>
        </p:sp>
      </p:grpSp>
      <p:sp>
        <p:nvSpPr>
          <p:cNvPr id="45063" name="Line 13"/>
          <p:cNvSpPr>
            <a:spLocks noChangeShapeType="1"/>
          </p:cNvSpPr>
          <p:nvPr/>
        </p:nvSpPr>
        <p:spPr bwMode="auto">
          <a:xfrm>
            <a:off x="3342186" y="4163704"/>
            <a:ext cx="2197100" cy="0"/>
          </a:xfrm>
          <a:prstGeom prst="line">
            <a:avLst/>
          </a:prstGeom>
          <a:noFill/>
          <a:ln w="25400">
            <a:solidFill>
              <a:schemeClr val="tx1"/>
            </a:solidFill>
            <a:prstDash val="sysDot"/>
            <a:round/>
            <a:headEnd/>
            <a:tailEnd/>
          </a:ln>
        </p:spPr>
        <p:txBody>
          <a:bodyPr wrap="none" anchor="ctr"/>
          <a:lstStyle/>
          <a:p>
            <a:endParaRPr lang="zh-CN" altLang="en-US"/>
          </a:p>
        </p:txBody>
      </p:sp>
      <p:sp>
        <p:nvSpPr>
          <p:cNvPr id="45064" name="Line 14"/>
          <p:cNvSpPr>
            <a:spLocks noChangeShapeType="1"/>
          </p:cNvSpPr>
          <p:nvPr/>
        </p:nvSpPr>
        <p:spPr bwMode="auto">
          <a:xfrm>
            <a:off x="3342185" y="1534804"/>
            <a:ext cx="0" cy="3848100"/>
          </a:xfrm>
          <a:prstGeom prst="line">
            <a:avLst/>
          </a:prstGeom>
          <a:noFill/>
          <a:ln w="25400">
            <a:solidFill>
              <a:schemeClr val="tx1"/>
            </a:solidFill>
            <a:round/>
            <a:headEnd/>
            <a:tailEnd/>
          </a:ln>
        </p:spPr>
        <p:txBody>
          <a:bodyPr wrap="none" anchor="ctr"/>
          <a:lstStyle/>
          <a:p>
            <a:endParaRPr lang="zh-CN" altLang="en-US"/>
          </a:p>
        </p:txBody>
      </p:sp>
      <p:sp>
        <p:nvSpPr>
          <p:cNvPr id="45065" name="Line 15"/>
          <p:cNvSpPr>
            <a:spLocks noChangeShapeType="1"/>
          </p:cNvSpPr>
          <p:nvPr/>
        </p:nvSpPr>
        <p:spPr bwMode="auto">
          <a:xfrm flipV="1">
            <a:off x="3869237" y="5825818"/>
            <a:ext cx="5211233" cy="3175"/>
          </a:xfrm>
          <a:prstGeom prst="line">
            <a:avLst/>
          </a:prstGeom>
          <a:noFill/>
          <a:ln w="25400">
            <a:solidFill>
              <a:schemeClr val="tx1"/>
            </a:solidFill>
            <a:round/>
            <a:headEnd/>
            <a:tailEnd/>
          </a:ln>
        </p:spPr>
        <p:txBody>
          <a:bodyPr wrap="none" anchor="ctr"/>
          <a:lstStyle/>
          <a:p>
            <a:endParaRPr lang="zh-CN" altLang="en-US"/>
          </a:p>
        </p:txBody>
      </p:sp>
      <p:sp>
        <p:nvSpPr>
          <p:cNvPr id="45066" name="Rectangle 16"/>
          <p:cNvSpPr>
            <a:spLocks noChangeArrowheads="1"/>
          </p:cNvSpPr>
          <p:nvPr/>
        </p:nvSpPr>
        <p:spPr bwMode="auto">
          <a:xfrm>
            <a:off x="2630986" y="3935105"/>
            <a:ext cx="413574" cy="366767"/>
          </a:xfrm>
          <a:prstGeom prst="rect">
            <a:avLst/>
          </a:prstGeom>
          <a:noFill/>
          <a:ln w="12700">
            <a:noFill/>
            <a:miter lim="800000"/>
            <a:headEnd/>
            <a:tailEnd/>
          </a:ln>
        </p:spPr>
        <p:txBody>
          <a:bodyPr wrap="none" lIns="90487" tIns="44450" rIns="90487" bIns="44450">
            <a:spAutoFit/>
          </a:bodyPr>
          <a:lstStyle/>
          <a:p>
            <a:pPr eaLnBrk="0" hangingPunct="0"/>
            <a:r>
              <a:rPr lang="zh-CN" altLang="en-US">
                <a:latin typeface="Times" charset="0"/>
              </a:rPr>
              <a:t>97</a:t>
            </a:r>
          </a:p>
        </p:txBody>
      </p:sp>
      <p:sp>
        <p:nvSpPr>
          <p:cNvPr id="45067" name="Rectangle 17"/>
          <p:cNvSpPr>
            <a:spLocks noChangeArrowheads="1"/>
          </p:cNvSpPr>
          <p:nvPr/>
        </p:nvSpPr>
        <p:spPr bwMode="auto">
          <a:xfrm>
            <a:off x="6656886" y="5840105"/>
            <a:ext cx="471282" cy="366767"/>
          </a:xfrm>
          <a:prstGeom prst="rect">
            <a:avLst/>
          </a:prstGeom>
          <a:noFill/>
          <a:ln w="12700">
            <a:noFill/>
            <a:miter lim="800000"/>
            <a:headEnd/>
            <a:tailEnd/>
          </a:ln>
        </p:spPr>
        <p:txBody>
          <a:bodyPr wrap="none" lIns="90487" tIns="44450" rIns="90487" bIns="44450">
            <a:spAutoFit/>
          </a:bodyPr>
          <a:lstStyle/>
          <a:p>
            <a:pPr eaLnBrk="0" hangingPunct="0"/>
            <a:r>
              <a:rPr lang="zh-CN" altLang="en-US">
                <a:solidFill>
                  <a:schemeClr val="hlink"/>
                </a:solidFill>
                <a:latin typeface="Times" charset="0"/>
              </a:rPr>
              <a:t>7.5</a:t>
            </a:r>
            <a:endParaRPr lang="zh-CN" altLang="en-US">
              <a:latin typeface="Times" charset="0"/>
            </a:endParaRPr>
          </a:p>
        </p:txBody>
      </p:sp>
      <p:grpSp>
        <p:nvGrpSpPr>
          <p:cNvPr id="4" name="Group 18"/>
          <p:cNvGrpSpPr>
            <a:grpSpLocks/>
          </p:cNvGrpSpPr>
          <p:nvPr/>
        </p:nvGrpSpPr>
        <p:grpSpPr bwMode="auto">
          <a:xfrm>
            <a:off x="4662986" y="2033280"/>
            <a:ext cx="4146550" cy="2728913"/>
            <a:chOff x="2016" y="1298"/>
            <a:chExt cx="1959" cy="1719"/>
          </a:xfrm>
        </p:grpSpPr>
        <p:sp>
          <p:nvSpPr>
            <p:cNvPr id="45100" name="Line 19"/>
            <p:cNvSpPr>
              <a:spLocks noChangeShapeType="1"/>
            </p:cNvSpPr>
            <p:nvPr/>
          </p:nvSpPr>
          <p:spPr bwMode="auto">
            <a:xfrm flipV="1">
              <a:off x="2016" y="1451"/>
              <a:ext cx="1646" cy="1566"/>
            </a:xfrm>
            <a:prstGeom prst="line">
              <a:avLst/>
            </a:prstGeom>
            <a:noFill/>
            <a:ln w="50800">
              <a:solidFill>
                <a:srgbClr val="0000FF"/>
              </a:solidFill>
              <a:round/>
              <a:headEnd/>
              <a:tailEnd/>
            </a:ln>
          </p:spPr>
          <p:txBody>
            <a:bodyPr wrap="none" anchor="ctr"/>
            <a:lstStyle/>
            <a:p>
              <a:endParaRPr lang="zh-CN" altLang="en-US"/>
            </a:p>
          </p:txBody>
        </p:sp>
        <p:sp>
          <p:nvSpPr>
            <p:cNvPr id="45101" name="Rectangle 20"/>
            <p:cNvSpPr>
              <a:spLocks noChangeArrowheads="1"/>
            </p:cNvSpPr>
            <p:nvPr/>
          </p:nvSpPr>
          <p:spPr bwMode="auto">
            <a:xfrm>
              <a:off x="3677" y="1298"/>
              <a:ext cx="298" cy="231"/>
            </a:xfrm>
            <a:prstGeom prst="rect">
              <a:avLst/>
            </a:prstGeom>
            <a:noFill/>
            <a:ln w="12700">
              <a:noFill/>
              <a:miter lim="800000"/>
              <a:headEnd/>
              <a:tailEnd/>
            </a:ln>
          </p:spPr>
          <p:txBody>
            <a:bodyPr wrap="none" lIns="90487" tIns="44450" rIns="90487" bIns="44450">
              <a:spAutoFit/>
            </a:bodyPr>
            <a:lstStyle/>
            <a:p>
              <a:pPr eaLnBrk="0" hangingPunct="0"/>
              <a:r>
                <a:rPr lang="en-US" altLang="zh-CN">
                  <a:latin typeface="Times" charset="0"/>
                </a:rPr>
                <a:t>AS</a:t>
              </a:r>
              <a:r>
                <a:rPr lang="en-US" altLang="zh-CN" baseline="-25000">
                  <a:latin typeface="Times" charset="0"/>
                </a:rPr>
                <a:t>91</a:t>
              </a:r>
            </a:p>
          </p:txBody>
        </p:sp>
      </p:grpSp>
      <p:sp>
        <p:nvSpPr>
          <p:cNvPr id="45069" name="Line 21"/>
          <p:cNvSpPr>
            <a:spLocks noChangeShapeType="1"/>
          </p:cNvSpPr>
          <p:nvPr/>
        </p:nvSpPr>
        <p:spPr bwMode="auto">
          <a:xfrm>
            <a:off x="3646986" y="2649230"/>
            <a:ext cx="3687233" cy="3070225"/>
          </a:xfrm>
          <a:prstGeom prst="line">
            <a:avLst/>
          </a:prstGeom>
          <a:noFill/>
          <a:ln w="50800">
            <a:solidFill>
              <a:srgbClr val="0000FF"/>
            </a:solidFill>
            <a:round/>
            <a:headEnd/>
            <a:tailEnd/>
          </a:ln>
        </p:spPr>
        <p:txBody>
          <a:bodyPr wrap="none" anchor="ctr"/>
          <a:lstStyle/>
          <a:p>
            <a:endParaRPr lang="zh-CN" altLang="en-US"/>
          </a:p>
        </p:txBody>
      </p:sp>
      <p:sp>
        <p:nvSpPr>
          <p:cNvPr id="45070" name="Rectangle 22"/>
          <p:cNvSpPr>
            <a:spLocks noChangeArrowheads="1"/>
          </p:cNvSpPr>
          <p:nvPr/>
        </p:nvSpPr>
        <p:spPr bwMode="auto">
          <a:xfrm>
            <a:off x="7304586" y="5344805"/>
            <a:ext cx="670054" cy="366767"/>
          </a:xfrm>
          <a:prstGeom prst="rect">
            <a:avLst/>
          </a:prstGeom>
          <a:noFill/>
          <a:ln w="12700">
            <a:noFill/>
            <a:miter lim="800000"/>
            <a:headEnd/>
            <a:tailEnd/>
          </a:ln>
        </p:spPr>
        <p:txBody>
          <a:bodyPr wrap="none" lIns="90487" tIns="44450" rIns="90487" bIns="44450">
            <a:spAutoFit/>
          </a:bodyPr>
          <a:lstStyle/>
          <a:p>
            <a:pPr eaLnBrk="0" hangingPunct="0"/>
            <a:r>
              <a:rPr lang="en-US" altLang="zh-CN">
                <a:latin typeface="Times" charset="0"/>
              </a:rPr>
              <a:t>AD</a:t>
            </a:r>
            <a:r>
              <a:rPr lang="en-US" altLang="zh-CN" baseline="-25000">
                <a:latin typeface="Times" charset="0"/>
              </a:rPr>
              <a:t>91</a:t>
            </a:r>
          </a:p>
        </p:txBody>
      </p:sp>
      <p:sp>
        <p:nvSpPr>
          <p:cNvPr id="45071" name="Oval 23"/>
          <p:cNvSpPr>
            <a:spLocks noChangeArrowheads="1"/>
          </p:cNvSpPr>
          <p:nvPr/>
        </p:nvSpPr>
        <p:spPr bwMode="auto">
          <a:xfrm>
            <a:off x="5374185" y="4087504"/>
            <a:ext cx="203200" cy="152400"/>
          </a:xfrm>
          <a:prstGeom prst="ellipse">
            <a:avLst/>
          </a:prstGeom>
          <a:solidFill>
            <a:schemeClr val="tx2"/>
          </a:solidFill>
          <a:ln w="12700">
            <a:solidFill>
              <a:schemeClr val="tx1"/>
            </a:solidFill>
            <a:round/>
            <a:headEnd/>
            <a:tailEnd/>
          </a:ln>
        </p:spPr>
        <p:txBody>
          <a:bodyPr wrap="none" anchor="ctr"/>
          <a:lstStyle/>
          <a:p>
            <a:endParaRPr lang="zh-CN" altLang="en-US"/>
          </a:p>
        </p:txBody>
      </p:sp>
      <p:grpSp>
        <p:nvGrpSpPr>
          <p:cNvPr id="5" name="Group 24"/>
          <p:cNvGrpSpPr>
            <a:grpSpLocks/>
          </p:cNvGrpSpPr>
          <p:nvPr/>
        </p:nvGrpSpPr>
        <p:grpSpPr bwMode="auto">
          <a:xfrm>
            <a:off x="3504442" y="2166582"/>
            <a:ext cx="2844800" cy="533400"/>
            <a:chOff x="2784" y="1386"/>
            <a:chExt cx="1008" cy="336"/>
          </a:xfrm>
        </p:grpSpPr>
        <p:sp>
          <p:nvSpPr>
            <p:cNvPr id="45098" name="AutoShape 25"/>
            <p:cNvSpPr>
              <a:spLocks noChangeArrowheads="1"/>
            </p:cNvSpPr>
            <p:nvPr/>
          </p:nvSpPr>
          <p:spPr bwMode="auto">
            <a:xfrm>
              <a:off x="2988" y="1386"/>
              <a:ext cx="804" cy="336"/>
            </a:xfrm>
            <a:prstGeom prst="rightArrow">
              <a:avLst>
                <a:gd name="adj1" fmla="val 50000"/>
                <a:gd name="adj2" fmla="val 61428"/>
              </a:avLst>
            </a:prstGeom>
            <a:gradFill rotWithShape="0">
              <a:gsLst>
                <a:gs pos="0">
                  <a:srgbClr val="0000FF"/>
                </a:gs>
                <a:gs pos="100000">
                  <a:schemeClr val="hlink"/>
                </a:gs>
              </a:gsLst>
              <a:lin ang="0" scaled="1"/>
            </a:gradFill>
            <a:ln w="12700">
              <a:noFill/>
              <a:miter lim="800000"/>
              <a:headEnd/>
              <a:tailEnd/>
            </a:ln>
          </p:spPr>
          <p:txBody>
            <a:bodyPr wrap="none" anchor="ctr"/>
            <a:lstStyle/>
            <a:p>
              <a:endParaRPr lang="zh-CN" altLang="en-US"/>
            </a:p>
          </p:txBody>
        </p:sp>
        <p:sp>
          <p:nvSpPr>
            <p:cNvPr id="45099" name="AutoShape 26"/>
            <p:cNvSpPr>
              <a:spLocks noChangeArrowheads="1"/>
            </p:cNvSpPr>
            <p:nvPr/>
          </p:nvSpPr>
          <p:spPr bwMode="auto">
            <a:xfrm rot="16200000" flipH="1">
              <a:off x="2802" y="1452"/>
              <a:ext cx="168" cy="204"/>
            </a:xfrm>
            <a:prstGeom prst="rtTriangle">
              <a:avLst/>
            </a:prstGeom>
            <a:solidFill>
              <a:srgbClr val="0000FF"/>
            </a:solidFill>
            <a:ln w="12700">
              <a:noFill/>
              <a:miter lim="800000"/>
              <a:headEnd/>
              <a:tailEnd/>
            </a:ln>
          </p:spPr>
          <p:txBody>
            <a:bodyPr wrap="none" anchor="ctr"/>
            <a:lstStyle/>
            <a:p>
              <a:endParaRPr lang="zh-CN" altLang="en-US"/>
            </a:p>
          </p:txBody>
        </p:sp>
      </p:grpSp>
      <p:sp>
        <p:nvSpPr>
          <p:cNvPr id="45073" name="Rectangle 27"/>
          <p:cNvSpPr>
            <a:spLocks noChangeArrowheads="1"/>
          </p:cNvSpPr>
          <p:nvPr/>
        </p:nvSpPr>
        <p:spPr bwMode="auto">
          <a:xfrm>
            <a:off x="2529386" y="2563505"/>
            <a:ext cx="516231" cy="366767"/>
          </a:xfrm>
          <a:prstGeom prst="rect">
            <a:avLst/>
          </a:prstGeom>
          <a:noFill/>
          <a:ln w="12700">
            <a:noFill/>
            <a:miter lim="800000"/>
            <a:headEnd/>
            <a:tailEnd/>
          </a:ln>
        </p:spPr>
        <p:txBody>
          <a:bodyPr wrap="none" lIns="90487" tIns="44450" rIns="90487" bIns="44450">
            <a:spAutoFit/>
          </a:bodyPr>
          <a:lstStyle/>
          <a:p>
            <a:pPr eaLnBrk="0" hangingPunct="0"/>
            <a:r>
              <a:rPr lang="zh-CN" altLang="en-US" b="1">
                <a:solidFill>
                  <a:schemeClr val="hlink"/>
                </a:solidFill>
                <a:latin typeface="Times" charset="0"/>
              </a:rPr>
              <a:t>114</a:t>
            </a:r>
          </a:p>
        </p:txBody>
      </p:sp>
      <p:grpSp>
        <p:nvGrpSpPr>
          <p:cNvPr id="6" name="Group 28"/>
          <p:cNvGrpSpPr>
            <a:grpSpLocks/>
          </p:cNvGrpSpPr>
          <p:nvPr/>
        </p:nvGrpSpPr>
        <p:grpSpPr bwMode="auto">
          <a:xfrm>
            <a:off x="3342186" y="2639704"/>
            <a:ext cx="3738033" cy="152400"/>
            <a:chOff x="1392" y="1680"/>
            <a:chExt cx="1766" cy="96"/>
          </a:xfrm>
        </p:grpSpPr>
        <p:sp>
          <p:nvSpPr>
            <p:cNvPr id="45096" name="Line 29"/>
            <p:cNvSpPr>
              <a:spLocks noChangeShapeType="1"/>
            </p:cNvSpPr>
            <p:nvPr/>
          </p:nvSpPr>
          <p:spPr bwMode="auto">
            <a:xfrm>
              <a:off x="1392" y="1728"/>
              <a:ext cx="1662" cy="0"/>
            </a:xfrm>
            <a:prstGeom prst="line">
              <a:avLst/>
            </a:prstGeom>
            <a:noFill/>
            <a:ln w="25400">
              <a:solidFill>
                <a:schemeClr val="hlink"/>
              </a:solidFill>
              <a:prstDash val="sysDot"/>
              <a:round/>
              <a:headEnd/>
              <a:tailEnd/>
            </a:ln>
          </p:spPr>
          <p:txBody>
            <a:bodyPr wrap="none" anchor="ctr"/>
            <a:lstStyle/>
            <a:p>
              <a:endParaRPr lang="zh-CN" altLang="en-US"/>
            </a:p>
          </p:txBody>
        </p:sp>
        <p:sp>
          <p:nvSpPr>
            <p:cNvPr id="45097" name="Oval 30"/>
            <p:cNvSpPr>
              <a:spLocks noChangeArrowheads="1"/>
            </p:cNvSpPr>
            <p:nvPr/>
          </p:nvSpPr>
          <p:spPr bwMode="auto">
            <a:xfrm>
              <a:off x="3062" y="1680"/>
              <a:ext cx="96" cy="96"/>
            </a:xfrm>
            <a:prstGeom prst="ellipse">
              <a:avLst/>
            </a:prstGeom>
            <a:solidFill>
              <a:schemeClr val="hlink"/>
            </a:solidFill>
            <a:ln w="12700">
              <a:solidFill>
                <a:schemeClr val="tx1"/>
              </a:solidFill>
              <a:round/>
              <a:headEnd/>
              <a:tailEnd/>
            </a:ln>
          </p:spPr>
          <p:txBody>
            <a:bodyPr wrap="none" anchor="ctr"/>
            <a:lstStyle/>
            <a:p>
              <a:endParaRPr lang="zh-CN" altLang="en-US"/>
            </a:p>
          </p:txBody>
        </p:sp>
      </p:grpSp>
      <p:sp>
        <p:nvSpPr>
          <p:cNvPr id="45075" name="Rectangle 31"/>
          <p:cNvSpPr>
            <a:spLocks noChangeArrowheads="1"/>
          </p:cNvSpPr>
          <p:nvPr/>
        </p:nvSpPr>
        <p:spPr bwMode="auto">
          <a:xfrm>
            <a:off x="5031286" y="5840105"/>
            <a:ext cx="586698" cy="366767"/>
          </a:xfrm>
          <a:prstGeom prst="rect">
            <a:avLst/>
          </a:prstGeom>
          <a:noFill/>
          <a:ln w="12700">
            <a:noFill/>
            <a:miter lim="800000"/>
            <a:headEnd/>
            <a:tailEnd/>
          </a:ln>
        </p:spPr>
        <p:txBody>
          <a:bodyPr wrap="none" lIns="90487" tIns="44450" rIns="90487" bIns="44450">
            <a:spAutoFit/>
          </a:bodyPr>
          <a:lstStyle/>
          <a:p>
            <a:pPr eaLnBrk="0" hangingPunct="0"/>
            <a:r>
              <a:rPr lang="zh-CN" altLang="en-US" b="1">
                <a:latin typeface="Times" charset="0"/>
              </a:rPr>
              <a:t>6.08</a:t>
            </a:r>
            <a:endParaRPr lang="zh-CN" altLang="en-US" b="1">
              <a:solidFill>
                <a:schemeClr val="hlink"/>
              </a:solidFill>
              <a:latin typeface="Times" charset="0"/>
            </a:endParaRPr>
          </a:p>
        </p:txBody>
      </p:sp>
      <p:grpSp>
        <p:nvGrpSpPr>
          <p:cNvPr id="7" name="Group 32"/>
          <p:cNvGrpSpPr>
            <a:grpSpLocks/>
          </p:cNvGrpSpPr>
          <p:nvPr/>
        </p:nvGrpSpPr>
        <p:grpSpPr bwMode="auto">
          <a:xfrm>
            <a:off x="7406185" y="2334904"/>
            <a:ext cx="406400" cy="304800"/>
            <a:chOff x="432" y="576"/>
            <a:chExt cx="576" cy="336"/>
          </a:xfrm>
        </p:grpSpPr>
        <p:sp>
          <p:nvSpPr>
            <p:cNvPr id="45094" name="AutoShape 33"/>
            <p:cNvSpPr>
              <a:spLocks noChangeArrowheads="1"/>
            </p:cNvSpPr>
            <p:nvPr/>
          </p:nvSpPr>
          <p:spPr bwMode="auto">
            <a:xfrm flipH="1">
              <a:off x="432" y="576"/>
              <a:ext cx="459" cy="336"/>
            </a:xfrm>
            <a:prstGeom prst="rightArrow">
              <a:avLst>
                <a:gd name="adj1" fmla="val 50000"/>
                <a:gd name="adj2" fmla="val 54453"/>
              </a:avLst>
            </a:prstGeom>
            <a:gradFill rotWithShape="0">
              <a:gsLst>
                <a:gs pos="0">
                  <a:schemeClr val="hlink"/>
                </a:gs>
                <a:gs pos="100000">
                  <a:srgbClr val="0000FF"/>
                </a:gs>
              </a:gsLst>
              <a:lin ang="0" scaled="1"/>
            </a:gradFill>
            <a:ln w="12700">
              <a:noFill/>
              <a:miter lim="800000"/>
              <a:headEnd/>
              <a:tailEnd/>
            </a:ln>
          </p:spPr>
          <p:txBody>
            <a:bodyPr wrap="none" anchor="ctr"/>
            <a:lstStyle/>
            <a:p>
              <a:endParaRPr lang="zh-CN" altLang="en-US"/>
            </a:p>
          </p:txBody>
        </p:sp>
        <p:sp>
          <p:nvSpPr>
            <p:cNvPr id="45095" name="AutoShape 34"/>
            <p:cNvSpPr>
              <a:spLocks noChangeArrowheads="1"/>
            </p:cNvSpPr>
            <p:nvPr/>
          </p:nvSpPr>
          <p:spPr bwMode="auto">
            <a:xfrm flipV="1">
              <a:off x="891" y="660"/>
              <a:ext cx="117" cy="168"/>
            </a:xfrm>
            <a:prstGeom prst="rtTriangle">
              <a:avLst/>
            </a:prstGeom>
            <a:solidFill>
              <a:srgbClr val="0000FF"/>
            </a:solidFill>
            <a:ln w="12700">
              <a:noFill/>
              <a:miter lim="800000"/>
              <a:headEnd/>
              <a:tailEnd/>
            </a:ln>
          </p:spPr>
          <p:txBody>
            <a:bodyPr wrap="none" anchor="ctr"/>
            <a:lstStyle/>
            <a:p>
              <a:endParaRPr lang="zh-CN" altLang="en-US"/>
            </a:p>
          </p:txBody>
        </p:sp>
      </p:grpSp>
      <p:grpSp>
        <p:nvGrpSpPr>
          <p:cNvPr id="8" name="Group 35"/>
          <p:cNvGrpSpPr>
            <a:grpSpLocks/>
          </p:cNvGrpSpPr>
          <p:nvPr/>
        </p:nvGrpSpPr>
        <p:grpSpPr bwMode="auto">
          <a:xfrm>
            <a:off x="6999785" y="2715905"/>
            <a:ext cx="2021417" cy="644525"/>
            <a:chOff x="3120" y="1728"/>
            <a:chExt cx="955" cy="406"/>
          </a:xfrm>
        </p:grpSpPr>
        <p:sp>
          <p:nvSpPr>
            <p:cNvPr id="45092" name="Rectangle 36"/>
            <p:cNvSpPr>
              <a:spLocks noChangeArrowheads="1"/>
            </p:cNvSpPr>
            <p:nvPr/>
          </p:nvSpPr>
          <p:spPr bwMode="auto">
            <a:xfrm>
              <a:off x="3552" y="1728"/>
              <a:ext cx="523" cy="406"/>
            </a:xfrm>
            <a:prstGeom prst="rect">
              <a:avLst/>
            </a:prstGeom>
            <a:solidFill>
              <a:srgbClr val="FFCC99"/>
            </a:solidFill>
            <a:ln w="12700">
              <a:solidFill>
                <a:schemeClr val="tx1"/>
              </a:solidFill>
              <a:miter lim="800000"/>
              <a:headEnd/>
              <a:tailEnd/>
            </a:ln>
          </p:spPr>
          <p:txBody>
            <a:bodyPr wrap="none" lIns="90487" tIns="44450" rIns="90487" bIns="44450">
              <a:spAutoFit/>
            </a:bodyPr>
            <a:lstStyle/>
            <a:p>
              <a:pPr eaLnBrk="0" hangingPunct="0"/>
              <a:r>
                <a:rPr lang="en-US" altLang="zh-CN">
                  <a:latin typeface="Times" charset="0"/>
                </a:rPr>
                <a:t>1998</a:t>
              </a:r>
              <a:r>
                <a:rPr lang="zh-CN" altLang="en-US">
                  <a:latin typeface="Times" charset="0"/>
                </a:rPr>
                <a:t>年</a:t>
              </a:r>
            </a:p>
            <a:p>
              <a:pPr eaLnBrk="0" hangingPunct="0"/>
              <a:r>
                <a:rPr lang="zh-CN" altLang="en-US">
                  <a:latin typeface="Times" charset="0"/>
                </a:rPr>
                <a:t>充分就业</a:t>
              </a:r>
            </a:p>
          </p:txBody>
        </p:sp>
        <p:sp>
          <p:nvSpPr>
            <p:cNvPr id="45093" name="Line 37"/>
            <p:cNvSpPr>
              <a:spLocks noChangeShapeType="1"/>
            </p:cNvSpPr>
            <p:nvPr/>
          </p:nvSpPr>
          <p:spPr bwMode="auto">
            <a:xfrm>
              <a:off x="3120" y="1728"/>
              <a:ext cx="432" cy="192"/>
            </a:xfrm>
            <a:prstGeom prst="line">
              <a:avLst/>
            </a:prstGeom>
            <a:noFill/>
            <a:ln w="12700">
              <a:solidFill>
                <a:schemeClr val="tx1"/>
              </a:solidFill>
              <a:round/>
              <a:headEnd/>
              <a:tailEnd/>
            </a:ln>
          </p:spPr>
          <p:txBody>
            <a:bodyPr wrap="none" anchor="ctr"/>
            <a:lstStyle/>
            <a:p>
              <a:endParaRPr lang="zh-CN" altLang="en-US"/>
            </a:p>
          </p:txBody>
        </p:sp>
      </p:grpSp>
      <p:sp>
        <p:nvSpPr>
          <p:cNvPr id="45078" name="Line 39"/>
          <p:cNvSpPr>
            <a:spLocks noChangeShapeType="1"/>
          </p:cNvSpPr>
          <p:nvPr/>
        </p:nvSpPr>
        <p:spPr bwMode="auto">
          <a:xfrm>
            <a:off x="5475785" y="4163704"/>
            <a:ext cx="0" cy="1676400"/>
          </a:xfrm>
          <a:prstGeom prst="line">
            <a:avLst/>
          </a:prstGeom>
          <a:noFill/>
          <a:ln w="12700" cap="rnd">
            <a:solidFill>
              <a:schemeClr val="tx1"/>
            </a:solidFill>
            <a:prstDash val="sysDot"/>
            <a:round/>
            <a:headEnd/>
            <a:tailEnd/>
          </a:ln>
        </p:spPr>
        <p:txBody>
          <a:bodyPr wrap="none" anchor="ctr"/>
          <a:lstStyle/>
          <a:p>
            <a:endParaRPr lang="zh-CN" altLang="en-US"/>
          </a:p>
        </p:txBody>
      </p:sp>
      <p:sp>
        <p:nvSpPr>
          <p:cNvPr id="1120296" name="Line 40"/>
          <p:cNvSpPr>
            <a:spLocks noChangeShapeType="1"/>
          </p:cNvSpPr>
          <p:nvPr/>
        </p:nvSpPr>
        <p:spPr bwMode="auto">
          <a:xfrm>
            <a:off x="6999785" y="2715904"/>
            <a:ext cx="0" cy="3124200"/>
          </a:xfrm>
          <a:prstGeom prst="line">
            <a:avLst/>
          </a:prstGeom>
          <a:noFill/>
          <a:ln w="12700" cap="rnd">
            <a:solidFill>
              <a:schemeClr val="hlink"/>
            </a:solidFill>
            <a:prstDash val="sysDot"/>
            <a:round/>
            <a:headEnd/>
            <a:tailEnd/>
          </a:ln>
        </p:spPr>
        <p:txBody>
          <a:bodyPr wrap="none" anchor="ctr"/>
          <a:lstStyle/>
          <a:p>
            <a:endParaRPr lang="zh-CN" altLang="en-US"/>
          </a:p>
        </p:txBody>
      </p:sp>
      <p:grpSp>
        <p:nvGrpSpPr>
          <p:cNvPr id="9" name="Group 41"/>
          <p:cNvGrpSpPr>
            <a:grpSpLocks/>
          </p:cNvGrpSpPr>
          <p:nvPr/>
        </p:nvGrpSpPr>
        <p:grpSpPr bwMode="auto">
          <a:xfrm>
            <a:off x="2935786" y="5328933"/>
            <a:ext cx="994833" cy="804863"/>
            <a:chOff x="1200" y="3374"/>
            <a:chExt cx="470" cy="507"/>
          </a:xfrm>
        </p:grpSpPr>
        <p:grpSp>
          <p:nvGrpSpPr>
            <p:cNvPr id="10" name="Group 42"/>
            <p:cNvGrpSpPr>
              <a:grpSpLocks/>
            </p:cNvGrpSpPr>
            <p:nvPr/>
          </p:nvGrpSpPr>
          <p:grpSpPr bwMode="auto">
            <a:xfrm>
              <a:off x="1335" y="3374"/>
              <a:ext cx="335" cy="370"/>
              <a:chOff x="1335" y="3374"/>
              <a:chExt cx="335" cy="370"/>
            </a:xfrm>
          </p:grpSpPr>
          <p:sp>
            <p:nvSpPr>
              <p:cNvPr id="45086" name="Line 43"/>
              <p:cNvSpPr>
                <a:spLocks noChangeShapeType="1"/>
              </p:cNvSpPr>
              <p:nvPr/>
            </p:nvSpPr>
            <p:spPr bwMode="auto">
              <a:xfrm flipV="1">
                <a:off x="1396" y="3491"/>
                <a:ext cx="0" cy="202"/>
              </a:xfrm>
              <a:prstGeom prst="line">
                <a:avLst/>
              </a:prstGeom>
              <a:noFill/>
              <a:ln w="25400">
                <a:solidFill>
                  <a:schemeClr val="tx1"/>
                </a:solidFill>
                <a:round/>
                <a:headEnd/>
                <a:tailEnd/>
              </a:ln>
            </p:spPr>
            <p:txBody>
              <a:bodyPr wrap="none" anchor="ctr"/>
              <a:lstStyle/>
              <a:p>
                <a:endParaRPr lang="zh-CN" altLang="en-US"/>
              </a:p>
            </p:txBody>
          </p:sp>
          <p:sp>
            <p:nvSpPr>
              <p:cNvPr id="45087" name="Line 44"/>
              <p:cNvSpPr>
                <a:spLocks noChangeShapeType="1"/>
              </p:cNvSpPr>
              <p:nvPr/>
            </p:nvSpPr>
            <p:spPr bwMode="auto">
              <a:xfrm flipV="1">
                <a:off x="1341" y="3456"/>
                <a:ext cx="109" cy="65"/>
              </a:xfrm>
              <a:prstGeom prst="line">
                <a:avLst/>
              </a:prstGeom>
              <a:noFill/>
              <a:ln w="25400">
                <a:solidFill>
                  <a:schemeClr val="tx1"/>
                </a:solidFill>
                <a:round/>
                <a:headEnd/>
                <a:tailEnd/>
              </a:ln>
            </p:spPr>
            <p:txBody>
              <a:bodyPr wrap="none" anchor="ctr"/>
              <a:lstStyle/>
              <a:p>
                <a:endParaRPr lang="zh-CN" altLang="en-US"/>
              </a:p>
            </p:txBody>
          </p:sp>
          <p:sp>
            <p:nvSpPr>
              <p:cNvPr id="45088" name="Line 45"/>
              <p:cNvSpPr>
                <a:spLocks noChangeShapeType="1"/>
              </p:cNvSpPr>
              <p:nvPr/>
            </p:nvSpPr>
            <p:spPr bwMode="auto">
              <a:xfrm flipV="1">
                <a:off x="1505" y="3649"/>
                <a:ext cx="61" cy="95"/>
              </a:xfrm>
              <a:prstGeom prst="line">
                <a:avLst/>
              </a:prstGeom>
              <a:noFill/>
              <a:ln w="25400">
                <a:solidFill>
                  <a:schemeClr val="tx1"/>
                </a:solidFill>
                <a:round/>
                <a:headEnd/>
                <a:tailEnd/>
              </a:ln>
            </p:spPr>
            <p:txBody>
              <a:bodyPr wrap="none" anchor="ctr"/>
              <a:lstStyle/>
              <a:p>
                <a:endParaRPr lang="zh-CN" altLang="en-US"/>
              </a:p>
            </p:txBody>
          </p:sp>
          <p:sp>
            <p:nvSpPr>
              <p:cNvPr id="45089" name="Line 46"/>
              <p:cNvSpPr>
                <a:spLocks noChangeShapeType="1"/>
              </p:cNvSpPr>
              <p:nvPr/>
            </p:nvSpPr>
            <p:spPr bwMode="auto">
              <a:xfrm>
                <a:off x="1399" y="3696"/>
                <a:ext cx="132" cy="0"/>
              </a:xfrm>
              <a:prstGeom prst="line">
                <a:avLst/>
              </a:prstGeom>
              <a:noFill/>
              <a:ln w="25400">
                <a:solidFill>
                  <a:schemeClr val="tx1"/>
                </a:solidFill>
                <a:round/>
                <a:headEnd/>
                <a:tailEnd/>
              </a:ln>
            </p:spPr>
            <p:txBody>
              <a:bodyPr wrap="none" anchor="ctr"/>
              <a:lstStyle/>
              <a:p>
                <a:endParaRPr lang="zh-CN" altLang="en-US"/>
              </a:p>
            </p:txBody>
          </p:sp>
          <p:sp>
            <p:nvSpPr>
              <p:cNvPr id="45090" name="Line 47"/>
              <p:cNvSpPr>
                <a:spLocks noChangeShapeType="1"/>
              </p:cNvSpPr>
              <p:nvPr/>
            </p:nvSpPr>
            <p:spPr bwMode="auto">
              <a:xfrm flipV="1">
                <a:off x="1609" y="3638"/>
                <a:ext cx="61" cy="106"/>
              </a:xfrm>
              <a:prstGeom prst="line">
                <a:avLst/>
              </a:prstGeom>
              <a:noFill/>
              <a:ln w="25400">
                <a:solidFill>
                  <a:schemeClr val="tx1"/>
                </a:solidFill>
                <a:round/>
                <a:headEnd/>
                <a:tailEnd/>
              </a:ln>
            </p:spPr>
            <p:txBody>
              <a:bodyPr wrap="none" anchor="ctr"/>
              <a:lstStyle/>
              <a:p>
                <a:endParaRPr lang="zh-CN" altLang="en-US"/>
              </a:p>
            </p:txBody>
          </p:sp>
          <p:sp>
            <p:nvSpPr>
              <p:cNvPr id="45091" name="Line 48"/>
              <p:cNvSpPr>
                <a:spLocks noChangeShapeType="1"/>
              </p:cNvSpPr>
              <p:nvPr/>
            </p:nvSpPr>
            <p:spPr bwMode="auto">
              <a:xfrm flipV="1">
                <a:off x="1335" y="3374"/>
                <a:ext cx="109" cy="65"/>
              </a:xfrm>
              <a:prstGeom prst="line">
                <a:avLst/>
              </a:prstGeom>
              <a:noFill/>
              <a:ln w="25400">
                <a:solidFill>
                  <a:schemeClr val="tx1"/>
                </a:solidFill>
                <a:round/>
                <a:headEnd/>
                <a:tailEnd/>
              </a:ln>
            </p:spPr>
            <p:txBody>
              <a:bodyPr wrap="none" anchor="ctr"/>
              <a:lstStyle/>
              <a:p>
                <a:endParaRPr lang="zh-CN" altLang="en-US"/>
              </a:p>
            </p:txBody>
          </p:sp>
        </p:grpSp>
        <p:sp>
          <p:nvSpPr>
            <p:cNvPr id="45085" name="Text Box 49"/>
            <p:cNvSpPr txBox="1">
              <a:spLocks noChangeArrowheads="1"/>
            </p:cNvSpPr>
            <p:nvPr/>
          </p:nvSpPr>
          <p:spPr bwMode="auto">
            <a:xfrm>
              <a:off x="1200" y="3648"/>
              <a:ext cx="142" cy="233"/>
            </a:xfrm>
            <a:prstGeom prst="rect">
              <a:avLst/>
            </a:prstGeom>
            <a:noFill/>
            <a:ln w="12700">
              <a:noFill/>
              <a:miter lim="800000"/>
              <a:headEnd/>
              <a:tailEnd/>
            </a:ln>
          </p:spPr>
          <p:txBody>
            <a:bodyPr wrap="none">
              <a:spAutoFit/>
            </a:bodyPr>
            <a:lstStyle/>
            <a:p>
              <a:pPr eaLnBrk="0" hangingPunct="0"/>
              <a:r>
                <a:rPr lang="zh-CN" altLang="en-US">
                  <a:latin typeface="Times" charset="0"/>
                </a:rPr>
                <a:t>0</a:t>
              </a:r>
            </a:p>
          </p:txBody>
        </p:sp>
      </p:grpSp>
      <p:sp>
        <p:nvSpPr>
          <p:cNvPr id="45081" name="Rectangle 53"/>
          <p:cNvSpPr>
            <a:spLocks noChangeArrowheads="1"/>
          </p:cNvSpPr>
          <p:nvPr/>
        </p:nvSpPr>
        <p:spPr bwMode="auto">
          <a:xfrm>
            <a:off x="4633352" y="6206817"/>
            <a:ext cx="3518591" cy="397545"/>
          </a:xfrm>
          <a:prstGeom prst="rect">
            <a:avLst/>
          </a:prstGeom>
          <a:noFill/>
          <a:ln w="12700">
            <a:noFill/>
            <a:miter lim="800000"/>
            <a:headEnd/>
            <a:tailEnd/>
          </a:ln>
        </p:spPr>
        <p:txBody>
          <a:bodyPr wrap="none" lIns="90487" tIns="44450" rIns="90487" bIns="44450">
            <a:spAutoFit/>
          </a:bodyPr>
          <a:lstStyle/>
          <a:p>
            <a:pPr eaLnBrk="0" hangingPunct="0"/>
            <a:r>
              <a:rPr lang="zh-CN" altLang="en-US" sz="2000">
                <a:latin typeface="Times" charset="0"/>
              </a:rPr>
              <a:t>实际</a:t>
            </a:r>
            <a:r>
              <a:rPr lang="en-US" altLang="zh-CN" sz="2000">
                <a:latin typeface="Times" charset="0"/>
              </a:rPr>
              <a:t>GDP（1992</a:t>
            </a:r>
            <a:r>
              <a:rPr lang="zh-CN" altLang="en-US" sz="2000">
                <a:latin typeface="Times" charset="0"/>
              </a:rPr>
              <a:t>年万亿美元）</a:t>
            </a:r>
          </a:p>
        </p:txBody>
      </p:sp>
      <p:sp>
        <p:nvSpPr>
          <p:cNvPr id="45082" name="Rectangle 54"/>
          <p:cNvSpPr>
            <a:spLocks noChangeArrowheads="1"/>
          </p:cNvSpPr>
          <p:nvPr/>
        </p:nvSpPr>
        <p:spPr bwMode="auto">
          <a:xfrm>
            <a:off x="1814501" y="1617354"/>
            <a:ext cx="490518" cy="4467570"/>
          </a:xfrm>
          <a:prstGeom prst="rect">
            <a:avLst/>
          </a:prstGeom>
          <a:noFill/>
          <a:ln w="12700">
            <a:noFill/>
            <a:miter lim="800000"/>
            <a:headEnd/>
            <a:tailEnd/>
          </a:ln>
        </p:spPr>
        <p:txBody>
          <a:bodyPr vert="eaVert" wrap="none" lIns="90487" tIns="44450" rIns="90487" bIns="44450">
            <a:spAutoFit/>
          </a:bodyPr>
          <a:lstStyle/>
          <a:p>
            <a:pPr eaLnBrk="0" hangingPunct="0"/>
            <a:r>
              <a:rPr lang="zh-CN" altLang="en-US" sz="2000">
                <a:latin typeface="Times" charset="0"/>
              </a:rPr>
              <a:t>物价水平（</a:t>
            </a:r>
            <a:r>
              <a:rPr lang="en-US" altLang="zh-CN" sz="2000">
                <a:latin typeface="Times" charset="0"/>
              </a:rPr>
              <a:t>GDP</a:t>
            </a:r>
            <a:r>
              <a:rPr lang="zh-CN" altLang="en-US" sz="2000">
                <a:latin typeface="Times" charset="0"/>
              </a:rPr>
              <a:t>平减指数，1992=100）</a:t>
            </a:r>
          </a:p>
        </p:txBody>
      </p:sp>
      <p:sp>
        <p:nvSpPr>
          <p:cNvPr id="56" name="矩形 55"/>
          <p:cNvSpPr/>
          <p:nvPr/>
        </p:nvSpPr>
        <p:spPr>
          <a:xfrm>
            <a:off x="2311021" y="373040"/>
            <a:ext cx="8122736" cy="523220"/>
          </a:xfrm>
          <a:prstGeom prst="rect">
            <a:avLst/>
          </a:prstGeom>
        </p:spPr>
        <p:txBody>
          <a:bodyPr wrap="none">
            <a:spAutoFit/>
          </a:bodyPr>
          <a:lstStyle/>
          <a:p>
            <a:pPr>
              <a:defRPr/>
            </a:pPr>
            <a:r>
              <a:rPr lang="zh-CN" altLang="en-US" sz="2800" b="1" dirty="0">
                <a:effectLst>
                  <a:outerShdw blurRad="38100" dist="38100" dir="2700000" algn="tl">
                    <a:srgbClr val="000000">
                      <a:alpha val="43137"/>
                    </a:srgbClr>
                  </a:outerShdw>
                </a:effectLst>
                <a:latin typeface="黑体" pitchFamily="49" charset="-122"/>
                <a:ea typeface="黑体" pitchFamily="49" charset="-122"/>
              </a:rPr>
              <a:t>20世纪90年代的扩张（信息技术和互联网的发展）</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120296"/>
                                        </p:tgtEl>
                                        <p:attrNameLst>
                                          <p:attrName>style.visibility</p:attrName>
                                        </p:attrNameLst>
                                      </p:cBhvr>
                                      <p:to>
                                        <p:strVal val="visible"/>
                                      </p:to>
                                    </p:set>
                                    <p:animEffect transition="in" filter="wipe(up)">
                                      <p:cBhvr>
                                        <p:cTn id="36" dur="500"/>
                                        <p:tgtEl>
                                          <p:spTgt spid="1120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029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三、AD-AS模型</a:t>
              </a:r>
            </a:p>
          </p:txBody>
        </p:sp>
      </p:grpSp>
      <p:sp>
        <p:nvSpPr>
          <p:cNvPr id="7" name="灯片编号占位符 6"/>
          <p:cNvSpPr>
            <a:spLocks noGrp="1"/>
          </p:cNvSpPr>
          <p:nvPr>
            <p:ph type="sldNum" sz="quarter" idx="12"/>
          </p:nvPr>
        </p:nvSpPr>
        <p:spPr>
          <a:xfrm>
            <a:off x="8899190" y="6314400"/>
            <a:ext cx="2700000" cy="316800"/>
          </a:xfrm>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32</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468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（三）经济周期理论</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2534" name="Line 9"/>
          <p:cNvSpPr/>
          <p:nvPr/>
        </p:nvSpPr>
        <p:spPr>
          <a:xfrm flipV="1">
            <a:off x="4299903" y="2006600"/>
            <a:ext cx="0" cy="3233738"/>
          </a:xfrm>
          <a:prstGeom prst="line">
            <a:avLst/>
          </a:prstGeom>
          <a:ln w="19050" cap="flat" cmpd="sng">
            <a:solidFill>
              <a:srgbClr val="000000"/>
            </a:solidFill>
            <a:prstDash val="solid"/>
            <a:headEnd type="none" w="med" len="med"/>
            <a:tailEnd type="triangle" w="med" len="med"/>
          </a:ln>
        </p:spPr>
      </p:sp>
      <p:sp>
        <p:nvSpPr>
          <p:cNvPr id="22535" name="Line 10"/>
          <p:cNvSpPr/>
          <p:nvPr/>
        </p:nvSpPr>
        <p:spPr>
          <a:xfrm>
            <a:off x="4299903" y="5240338"/>
            <a:ext cx="4578350" cy="0"/>
          </a:xfrm>
          <a:prstGeom prst="line">
            <a:avLst/>
          </a:prstGeom>
          <a:ln w="19050" cap="flat" cmpd="sng">
            <a:solidFill>
              <a:srgbClr val="000000"/>
            </a:solidFill>
            <a:prstDash val="solid"/>
            <a:headEnd type="none" w="med" len="med"/>
            <a:tailEnd type="triangle" w="med" len="med"/>
          </a:ln>
        </p:spPr>
      </p:sp>
      <p:sp>
        <p:nvSpPr>
          <p:cNvPr id="22536" name="Text Box 11"/>
          <p:cNvSpPr txBox="1"/>
          <p:nvPr/>
        </p:nvSpPr>
        <p:spPr>
          <a:xfrm>
            <a:off x="5657215" y="2741613"/>
            <a:ext cx="436563" cy="357187"/>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a:r>
              <a:rPr lang="en-US" altLang="zh-CN" sz="2000" b="1" dirty="0">
                <a:latin typeface="黑体" panose="02010609060101010101" pitchFamily="49" charset="-122"/>
                <a:ea typeface="黑体" panose="02010609060101010101" pitchFamily="49" charset="-122"/>
              </a:rPr>
              <a:t>A</a:t>
            </a:r>
          </a:p>
        </p:txBody>
      </p:sp>
      <p:sp>
        <p:nvSpPr>
          <p:cNvPr id="22537" name="Text Box 12"/>
          <p:cNvSpPr txBox="1"/>
          <p:nvPr/>
        </p:nvSpPr>
        <p:spPr>
          <a:xfrm>
            <a:off x="6503353" y="3181350"/>
            <a:ext cx="439737" cy="442913"/>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a:r>
              <a:rPr lang="en-US" altLang="zh-CN" sz="2000" b="1" dirty="0">
                <a:latin typeface="黑体" panose="02010609060101010101" pitchFamily="49" charset="-122"/>
                <a:ea typeface="黑体" panose="02010609060101010101" pitchFamily="49" charset="-122"/>
              </a:rPr>
              <a:t>B</a:t>
            </a:r>
          </a:p>
        </p:txBody>
      </p:sp>
      <p:sp>
        <p:nvSpPr>
          <p:cNvPr id="22538" name="Text Box 13"/>
          <p:cNvSpPr txBox="1"/>
          <p:nvPr/>
        </p:nvSpPr>
        <p:spPr>
          <a:xfrm>
            <a:off x="7182803" y="4064000"/>
            <a:ext cx="439737" cy="441325"/>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a:r>
              <a:rPr lang="en-US" altLang="zh-CN" sz="2000" b="1" dirty="0">
                <a:latin typeface="黑体" panose="02010609060101010101" pitchFamily="49" charset="-122"/>
                <a:ea typeface="黑体" panose="02010609060101010101" pitchFamily="49" charset="-122"/>
              </a:rPr>
              <a:t>C</a:t>
            </a:r>
          </a:p>
        </p:txBody>
      </p:sp>
      <p:sp>
        <p:nvSpPr>
          <p:cNvPr id="22539" name="Text Box 14"/>
          <p:cNvSpPr txBox="1"/>
          <p:nvPr/>
        </p:nvSpPr>
        <p:spPr>
          <a:xfrm>
            <a:off x="7690803" y="3181350"/>
            <a:ext cx="439737" cy="590550"/>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a:r>
              <a:rPr lang="en-US" altLang="zh-CN" sz="2000" b="1" dirty="0">
                <a:latin typeface="黑体" panose="02010609060101010101" pitchFamily="49" charset="-122"/>
                <a:ea typeface="黑体" panose="02010609060101010101" pitchFamily="49" charset="-122"/>
              </a:rPr>
              <a:t>D</a:t>
            </a:r>
          </a:p>
        </p:txBody>
      </p:sp>
      <p:sp>
        <p:nvSpPr>
          <p:cNvPr id="22540" name="Text Box 15"/>
          <p:cNvSpPr txBox="1"/>
          <p:nvPr/>
        </p:nvSpPr>
        <p:spPr>
          <a:xfrm>
            <a:off x="7862253" y="2154238"/>
            <a:ext cx="439737" cy="441325"/>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a:r>
              <a:rPr lang="en-US" altLang="zh-CN" sz="2000" b="1" dirty="0">
                <a:latin typeface="黑体" panose="02010609060101010101" pitchFamily="49" charset="-122"/>
                <a:ea typeface="黑体" panose="02010609060101010101" pitchFamily="49" charset="-122"/>
              </a:rPr>
              <a:t>E</a:t>
            </a:r>
          </a:p>
        </p:txBody>
      </p:sp>
      <p:sp>
        <p:nvSpPr>
          <p:cNvPr id="22541" name="Text Box 16"/>
          <p:cNvSpPr txBox="1"/>
          <p:nvPr/>
        </p:nvSpPr>
        <p:spPr>
          <a:xfrm>
            <a:off x="8878253" y="2741613"/>
            <a:ext cx="439737" cy="441325"/>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a:r>
              <a:rPr lang="en-US" altLang="zh-CN" sz="2000" b="1" dirty="0">
                <a:latin typeface="黑体" panose="02010609060101010101" pitchFamily="49" charset="-122"/>
                <a:ea typeface="黑体" panose="02010609060101010101" pitchFamily="49" charset="-122"/>
              </a:rPr>
              <a:t>N</a:t>
            </a:r>
          </a:p>
        </p:txBody>
      </p:sp>
      <p:sp>
        <p:nvSpPr>
          <p:cNvPr id="22542" name="Text Box 17"/>
          <p:cNvSpPr txBox="1"/>
          <p:nvPr/>
        </p:nvSpPr>
        <p:spPr>
          <a:xfrm>
            <a:off x="3622040" y="2006600"/>
            <a:ext cx="606425" cy="1030288"/>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vert="eaVert"/>
          <a:lstStyle/>
          <a:p>
            <a:pPr algn="just"/>
            <a:r>
              <a:rPr lang="zh-CN" altLang="en-US" sz="2000" dirty="0">
                <a:latin typeface="黑体" panose="02010609060101010101" pitchFamily="49" charset="-122"/>
                <a:ea typeface="黑体" panose="02010609060101010101" pitchFamily="49" charset="-122"/>
              </a:rPr>
              <a:t>产出</a:t>
            </a:r>
          </a:p>
        </p:txBody>
      </p:sp>
      <p:sp>
        <p:nvSpPr>
          <p:cNvPr id="22543" name="Text Box 18"/>
          <p:cNvSpPr txBox="1"/>
          <p:nvPr/>
        </p:nvSpPr>
        <p:spPr>
          <a:xfrm>
            <a:off x="3790315" y="5092700"/>
            <a:ext cx="438150" cy="441325"/>
          </a:xfrm>
          <a:prstGeom prst="rect">
            <a:avLst/>
          </a:prstGeom>
          <a:solidFill>
            <a:srgbClr val="FFFFFF">
              <a:alpha val="0"/>
            </a:srgbClr>
          </a:solidFill>
          <a:ln w="9525" cap="flat" cmpd="sng">
            <a:solidFill>
              <a:srgbClr val="FFFFFF"/>
            </a:solidFill>
            <a:prstDash val="solid"/>
            <a:miter/>
            <a:headEnd type="none" w="med" len="med"/>
            <a:tailEnd type="none" w="med" len="med"/>
          </a:ln>
        </p:spPr>
        <p:txBody>
          <a:bodyPr/>
          <a:lstStyle/>
          <a:p>
            <a:pPr algn="just"/>
            <a:r>
              <a:rPr lang="en-US" altLang="zh-CN" sz="2000" b="1" dirty="0">
                <a:latin typeface="黑体" panose="02010609060101010101" pitchFamily="49" charset="-122"/>
                <a:ea typeface="黑体" panose="02010609060101010101" pitchFamily="49" charset="-122"/>
              </a:rPr>
              <a:t>O</a:t>
            </a:r>
          </a:p>
        </p:txBody>
      </p:sp>
      <p:sp>
        <p:nvSpPr>
          <p:cNvPr id="22544" name="Text Box 19"/>
          <p:cNvSpPr txBox="1"/>
          <p:nvPr/>
        </p:nvSpPr>
        <p:spPr>
          <a:xfrm>
            <a:off x="7862253" y="5241925"/>
            <a:ext cx="1281112" cy="439738"/>
          </a:xfrm>
          <a:prstGeom prst="rect">
            <a:avLst/>
          </a:prstGeom>
          <a:solidFill>
            <a:srgbClr val="FFFFFF">
              <a:alpha val="0"/>
            </a:srgbClr>
          </a:solidFill>
          <a:ln w="9525">
            <a:noFill/>
          </a:ln>
        </p:spPr>
        <p:txBody>
          <a:bodyPr/>
          <a:lstStyle/>
          <a:p>
            <a:pPr algn="just"/>
            <a:r>
              <a:rPr lang="zh-CN" altLang="en-US" sz="2000" dirty="0">
                <a:latin typeface="黑体" panose="02010609060101010101" pitchFamily="49" charset="-122"/>
                <a:ea typeface="黑体" panose="02010609060101010101" pitchFamily="49" charset="-122"/>
              </a:rPr>
              <a:t>时间</a:t>
            </a:r>
          </a:p>
        </p:txBody>
      </p:sp>
      <p:sp>
        <p:nvSpPr>
          <p:cNvPr id="22545" name="Freeform 20"/>
          <p:cNvSpPr/>
          <p:nvPr/>
        </p:nvSpPr>
        <p:spPr>
          <a:xfrm>
            <a:off x="4314190" y="2451100"/>
            <a:ext cx="4408488" cy="2351088"/>
          </a:xfrm>
          <a:custGeom>
            <a:avLst/>
            <a:gdLst/>
            <a:ahLst/>
            <a:cxnLst>
              <a:cxn ang="0">
                <a:pos x="0" y="1738826"/>
              </a:cxn>
              <a:cxn ang="0">
                <a:pos x="1017343" y="2179655"/>
              </a:cxn>
              <a:cxn ang="0">
                <a:pos x="1695572" y="710225"/>
              </a:cxn>
              <a:cxn ang="0">
                <a:pos x="3052030" y="1591883"/>
              </a:cxn>
              <a:cxn ang="0">
                <a:pos x="3730259" y="122453"/>
              </a:cxn>
              <a:cxn ang="0">
                <a:pos x="4408488" y="857168"/>
              </a:cxn>
            </a:cxnLst>
            <a:rect l="0" t="0" r="0" b="0"/>
            <a:pathLst>
              <a:path w="4680" h="2496">
                <a:moveTo>
                  <a:pt x="0" y="1846"/>
                </a:moveTo>
                <a:cubicBezTo>
                  <a:pt x="390" y="2171"/>
                  <a:pt x="780" y="2496"/>
                  <a:pt x="1080" y="2314"/>
                </a:cubicBezTo>
                <a:cubicBezTo>
                  <a:pt x="1380" y="2132"/>
                  <a:pt x="1440" y="858"/>
                  <a:pt x="1800" y="754"/>
                </a:cubicBezTo>
                <a:cubicBezTo>
                  <a:pt x="2160" y="650"/>
                  <a:pt x="2880" y="1794"/>
                  <a:pt x="3240" y="1690"/>
                </a:cubicBezTo>
                <a:cubicBezTo>
                  <a:pt x="3600" y="1586"/>
                  <a:pt x="3720" y="260"/>
                  <a:pt x="3960" y="130"/>
                </a:cubicBezTo>
                <a:cubicBezTo>
                  <a:pt x="4200" y="0"/>
                  <a:pt x="4560" y="780"/>
                  <a:pt x="4680" y="910"/>
                </a:cubicBezTo>
              </a:path>
            </a:pathLst>
          </a:custGeom>
          <a:noFill/>
          <a:ln w="38100" cap="flat" cmpd="sng">
            <a:solidFill>
              <a:srgbClr val="FF6600">
                <a:alpha val="100000"/>
              </a:srgbClr>
            </a:solidFill>
            <a:prstDash val="solid"/>
            <a:round/>
            <a:headEnd type="none" w="med" len="med"/>
            <a:tailEnd type="none" w="med" len="med"/>
          </a:ln>
        </p:spPr>
        <p:txBody>
          <a:bodyPr/>
          <a:lstStyle/>
          <a:p>
            <a:endParaRPr lang="zh-CN" altLang="en-US" sz="2000">
              <a:latin typeface="黑体" panose="02010609060101010101" pitchFamily="49" charset="-122"/>
              <a:ea typeface="黑体" panose="02010609060101010101" pitchFamily="49" charset="-122"/>
            </a:endParaRPr>
          </a:p>
        </p:txBody>
      </p:sp>
      <p:sp>
        <p:nvSpPr>
          <p:cNvPr id="22546" name="Line 21"/>
          <p:cNvSpPr/>
          <p:nvPr/>
        </p:nvSpPr>
        <p:spPr>
          <a:xfrm flipV="1">
            <a:off x="4299903" y="3038475"/>
            <a:ext cx="4408487" cy="1176338"/>
          </a:xfrm>
          <a:prstGeom prst="line">
            <a:avLst/>
          </a:prstGeom>
          <a:ln w="19050" cap="flat" cmpd="sng">
            <a:solidFill>
              <a:srgbClr val="000000"/>
            </a:solidFill>
            <a:prstDash val="solid"/>
            <a:headEnd type="none" w="med" len="med"/>
            <a:tailEnd type="none" w="med" len="med"/>
          </a:ln>
        </p:spPr>
      </p:sp>
      <p:sp>
        <p:nvSpPr>
          <p:cNvPr id="22" name="Rectangle 4">
            <a:extLst>
              <a:ext uri="{FF2B5EF4-FFF2-40B4-BE49-F238E27FC236}">
                <a16:creationId xmlns:a16="http://schemas.microsoft.com/office/drawing/2014/main" id="{65B387B7-3BA7-946E-F349-B15520087562}"/>
              </a:ext>
            </a:extLst>
          </p:cNvPr>
          <p:cNvSpPr txBox="1">
            <a:spLocks noChangeArrowheads="1"/>
          </p:cNvSpPr>
          <p:nvPr/>
        </p:nvSpPr>
        <p:spPr>
          <a:xfrm>
            <a:off x="1154909" y="4311649"/>
            <a:ext cx="2148522" cy="645160"/>
          </a:xfrm>
          <a:prstGeom prst="rect">
            <a:avLst/>
          </a:prstGeom>
        </p:spPr>
        <p:txBody>
          <a:bodyPr vert="horz" lIns="90000" tIns="46800" rIns="90000" bIns="46800" rtlCol="0">
            <a:normAutofit/>
          </a:bodyPr>
          <a:lstStyle/>
          <a:p>
            <a:pPr marL="463550" marR="0" lvl="0" indent="-463550" algn="l" defTabSz="914400" rtl="0" eaLnBrk="1" fontAlgn="auto" latinLnBrk="0" hangingPunct="1">
              <a:lnSpc>
                <a:spcPct val="150000"/>
              </a:lnSpc>
              <a:spcBef>
                <a:spcPct val="35000"/>
              </a:spcBef>
              <a:spcAft>
                <a:spcPts val="1000"/>
              </a:spcAft>
              <a:buClrTx/>
              <a:buSzTx/>
              <a:buFont typeface="Wingdings" pitchFamily="2" charset="2"/>
              <a:buNone/>
              <a:tabLst/>
              <a:defRPr/>
            </a:pPr>
            <a:r>
              <a:rPr kumimoji="0" lang="zh-CN" altLang="en-US" sz="2000" b="0" i="0"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并非数学周期</a:t>
            </a:r>
          </a:p>
        </p:txBody>
      </p:sp>
      <p:sp>
        <p:nvSpPr>
          <p:cNvPr id="23" name="Rectangle 4">
            <a:extLst>
              <a:ext uri="{FF2B5EF4-FFF2-40B4-BE49-F238E27FC236}">
                <a16:creationId xmlns:a16="http://schemas.microsoft.com/office/drawing/2014/main" id="{1B3595CF-9DF3-1A3D-499C-0551D8980557}"/>
              </a:ext>
            </a:extLst>
          </p:cNvPr>
          <p:cNvSpPr txBox="1">
            <a:spLocks noChangeArrowheads="1"/>
          </p:cNvSpPr>
          <p:nvPr/>
        </p:nvSpPr>
        <p:spPr>
          <a:xfrm>
            <a:off x="508240" y="2639695"/>
            <a:ext cx="3011010" cy="645160"/>
          </a:xfrm>
          <a:prstGeom prst="rect">
            <a:avLst/>
          </a:prstGeom>
        </p:spPr>
        <p:txBody>
          <a:bodyPr vert="horz" lIns="90000" tIns="46800" rIns="90000" bIns="46800" rtlCol="0">
            <a:normAutofit/>
          </a:bodyPr>
          <a:lstStyle/>
          <a:p>
            <a:pPr marL="463550" marR="0" lvl="0" indent="-463550" algn="l" defTabSz="914400" rtl="0" eaLnBrk="1" fontAlgn="auto" latinLnBrk="0" hangingPunct="1">
              <a:lnSpc>
                <a:spcPct val="150000"/>
              </a:lnSpc>
              <a:spcBef>
                <a:spcPct val="35000"/>
              </a:spcBef>
              <a:spcAft>
                <a:spcPts val="1000"/>
              </a:spcAft>
              <a:buClrTx/>
              <a:buSzTx/>
              <a:buFont typeface="Wingdings" pitchFamily="2" charset="2"/>
              <a:buNone/>
              <a:tabLst/>
              <a:defRPr/>
            </a:pPr>
            <a:r>
              <a:rPr kumimoji="0" lang="zh-CN" altLang="en-US" sz="2000" b="0" i="0" strike="noStrike" kern="1200" cap="none" spc="0" normalizeH="0" baseline="0" noProof="0" dirty="0">
                <a:ln>
                  <a:noFill/>
                </a:ln>
                <a:solidFill>
                  <a:srgbClr val="00B0F0"/>
                </a:solidFill>
                <a:effectLst>
                  <a:outerShdw blurRad="38100" dist="38100" dir="2700000" algn="tl">
                    <a:srgbClr val="000000">
                      <a:alpha val="43137"/>
                    </a:srgbClr>
                  </a:outerShdw>
                </a:effectLst>
                <a:uLnTx/>
                <a:uFillTx/>
                <a:latin typeface="黑体" pitchFamily="49" charset="-122"/>
                <a:ea typeface="黑体" pitchFamily="49" charset="-122"/>
                <a:cs typeface="+mn-cs"/>
              </a:rPr>
              <a:t>衰退、萧条、复苏、繁荣</a:t>
            </a:r>
            <a:endParaRPr kumimoji="0" lang="en-US" altLang="zh-CN" sz="2000" b="0" i="0" strike="noStrike" kern="1200" cap="none" spc="0" normalizeH="0" baseline="0" noProof="0" dirty="0">
              <a:ln>
                <a:noFill/>
              </a:ln>
              <a:solidFill>
                <a:srgbClr val="00B0F0"/>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45"/>
                                        </p:tgtEl>
                                        <p:attrNameLst>
                                          <p:attrName>style.visibility</p:attrName>
                                        </p:attrNameLst>
                                      </p:cBhvr>
                                      <p:to>
                                        <p:strVal val="visible"/>
                                      </p:to>
                                    </p:set>
                                    <p:animEffect transition="in" filter="wipe(left)">
                                      <p:cBhvr>
                                        <p:cTn id="7" dur="5000"/>
                                        <p:tgtEl>
                                          <p:spTgt spid="2254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536"/>
                                        </p:tgtEl>
                                        <p:attrNameLst>
                                          <p:attrName>style.visibility</p:attrName>
                                        </p:attrNameLst>
                                      </p:cBhvr>
                                      <p:to>
                                        <p:strVal val="visible"/>
                                      </p:to>
                                    </p:set>
                                    <p:animEffect transition="in" filter="checkerboard(across)">
                                      <p:cBhvr>
                                        <p:cTn id="12" dur="500"/>
                                        <p:tgtEl>
                                          <p:spTgt spid="22536"/>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22537"/>
                                        </p:tgtEl>
                                        <p:attrNameLst>
                                          <p:attrName>style.visibility</p:attrName>
                                        </p:attrNameLst>
                                      </p:cBhvr>
                                      <p:to>
                                        <p:strVal val="visible"/>
                                      </p:to>
                                    </p:set>
                                    <p:animEffect transition="in" filter="checkerboard(across)">
                                      <p:cBhvr>
                                        <p:cTn id="15" dur="500"/>
                                        <p:tgtEl>
                                          <p:spTgt spid="22537"/>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2540"/>
                                        </p:tgtEl>
                                        <p:attrNameLst>
                                          <p:attrName>style.visibility</p:attrName>
                                        </p:attrNameLst>
                                      </p:cBhvr>
                                      <p:to>
                                        <p:strVal val="visible"/>
                                      </p:to>
                                    </p:set>
                                    <p:animEffect transition="in" filter="checkerboard(across)">
                                      <p:cBhvr>
                                        <p:cTn id="18" dur="500"/>
                                        <p:tgtEl>
                                          <p:spTgt spid="22540"/>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22539"/>
                                        </p:tgtEl>
                                        <p:attrNameLst>
                                          <p:attrName>style.visibility</p:attrName>
                                        </p:attrNameLst>
                                      </p:cBhvr>
                                      <p:to>
                                        <p:strVal val="visible"/>
                                      </p:to>
                                    </p:set>
                                    <p:animEffect transition="in" filter="checkerboard(across)">
                                      <p:cBhvr>
                                        <p:cTn id="21" dur="500"/>
                                        <p:tgtEl>
                                          <p:spTgt spid="22539"/>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22538"/>
                                        </p:tgtEl>
                                        <p:attrNameLst>
                                          <p:attrName>style.visibility</p:attrName>
                                        </p:attrNameLst>
                                      </p:cBhvr>
                                      <p:to>
                                        <p:strVal val="visible"/>
                                      </p:to>
                                    </p:set>
                                    <p:animEffect transition="in" filter="checkerboard(across)">
                                      <p:cBhvr>
                                        <p:cTn id="24" dur="500"/>
                                        <p:tgtEl>
                                          <p:spTgt spid="2253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6" grpId="0" animBg="1"/>
      <p:bldP spid="22537" grpId="0" animBg="1"/>
      <p:bldP spid="22538" grpId="0" animBg="1"/>
      <p:bldP spid="22539" grpId="0" animBg="1"/>
      <p:bldP spid="22540" grpId="0" animBg="1"/>
      <p:bldP spid="22545" grpId="0" animBg="1"/>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三、AD-AS模型</a:t>
              </a:r>
            </a:p>
          </p:txBody>
        </p:sp>
      </p:grpSp>
      <p:sp>
        <p:nvSpPr>
          <p:cNvPr id="7" name="灯片编号占位符 6"/>
          <p:cNvSpPr>
            <a:spLocks noGrp="1"/>
          </p:cNvSpPr>
          <p:nvPr>
            <p:ph type="sldNum" sz="quarter" idx="12"/>
          </p:nvPr>
        </p:nvSpPr>
        <p:spPr>
          <a:xfrm>
            <a:off x="8899190" y="6314400"/>
            <a:ext cx="2700000" cy="316800"/>
          </a:xfrm>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33</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475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（三）经济周期理论—</a:t>
            </a:r>
            <a:r>
              <a:rPr lang="zh-CN" altLang="en-US" sz="2000" kern="0" noProof="0" dirty="0">
                <a:ln>
                  <a:noFill/>
                </a:ln>
                <a:solidFill>
                  <a:srgbClr val="FF0000"/>
                </a:solidFill>
                <a:effectLst/>
                <a:uLnTx/>
                <a:uFillTx/>
                <a:latin typeface="黑体" panose="02010609060101010101" pitchFamily="49" charset="-122"/>
                <a:ea typeface="黑体" panose="02010609060101010101" pitchFamily="49" charset="-122"/>
                <a:sym typeface="+mn-ea"/>
              </a:rPr>
              <a:t>主流经济周期理论</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3559" name="Line 9"/>
          <p:cNvSpPr/>
          <p:nvPr/>
        </p:nvSpPr>
        <p:spPr>
          <a:xfrm>
            <a:off x="6389370" y="2815908"/>
            <a:ext cx="2171700" cy="2465705"/>
          </a:xfrm>
          <a:prstGeom prst="line">
            <a:avLst/>
          </a:prstGeom>
          <a:ln w="50800" cap="flat" cmpd="sng">
            <a:solidFill>
              <a:srgbClr val="339966"/>
            </a:solidFill>
            <a:prstDash val="solid"/>
            <a:headEnd type="none" w="med" len="med"/>
            <a:tailEnd type="none" w="med" len="med"/>
          </a:ln>
        </p:spPr>
      </p:sp>
      <p:sp>
        <p:nvSpPr>
          <p:cNvPr id="23560" name="Line 10"/>
          <p:cNvSpPr/>
          <p:nvPr/>
        </p:nvSpPr>
        <p:spPr>
          <a:xfrm flipV="1">
            <a:off x="7137083" y="2112963"/>
            <a:ext cx="0" cy="3697287"/>
          </a:xfrm>
          <a:prstGeom prst="line">
            <a:avLst/>
          </a:prstGeom>
          <a:ln w="50800" cap="flat" cmpd="sng">
            <a:solidFill>
              <a:srgbClr val="99CCFF"/>
            </a:solidFill>
            <a:prstDash val="solid"/>
            <a:headEnd type="none" w="med" len="med"/>
            <a:tailEnd type="none" w="med" len="med"/>
          </a:ln>
        </p:spPr>
      </p:sp>
      <p:sp>
        <p:nvSpPr>
          <p:cNvPr id="23561" name="Line 11"/>
          <p:cNvSpPr/>
          <p:nvPr/>
        </p:nvSpPr>
        <p:spPr>
          <a:xfrm>
            <a:off x="7770495" y="3302000"/>
            <a:ext cx="28575" cy="2476500"/>
          </a:xfrm>
          <a:prstGeom prst="line">
            <a:avLst/>
          </a:prstGeom>
          <a:ln w="25400" cap="flat" cmpd="sng">
            <a:solidFill>
              <a:srgbClr val="FF0000"/>
            </a:solidFill>
            <a:prstDash val="sysDot"/>
            <a:headEnd type="none" w="med" len="med"/>
            <a:tailEnd type="none" w="med" len="med"/>
          </a:ln>
        </p:spPr>
      </p:sp>
      <p:sp>
        <p:nvSpPr>
          <p:cNvPr id="23562" name="Line 12"/>
          <p:cNvSpPr/>
          <p:nvPr/>
        </p:nvSpPr>
        <p:spPr>
          <a:xfrm flipV="1">
            <a:off x="5711509" y="2823845"/>
            <a:ext cx="2920999" cy="1784985"/>
          </a:xfrm>
          <a:prstGeom prst="line">
            <a:avLst/>
          </a:prstGeom>
          <a:ln w="50800" cap="flat" cmpd="sng">
            <a:solidFill>
              <a:srgbClr val="0000FF"/>
            </a:solidFill>
            <a:prstDash val="solid"/>
            <a:headEnd type="none" w="med" len="med"/>
            <a:tailEnd type="none" w="med" len="med"/>
          </a:ln>
        </p:spPr>
      </p:sp>
      <p:sp>
        <p:nvSpPr>
          <p:cNvPr id="23563" name="Rectangle 13"/>
          <p:cNvSpPr/>
          <p:nvPr/>
        </p:nvSpPr>
        <p:spPr>
          <a:xfrm>
            <a:off x="6965633" y="5767388"/>
            <a:ext cx="501650" cy="306387"/>
          </a:xfrm>
          <a:prstGeom prst="rect">
            <a:avLst/>
          </a:prstGeom>
          <a:noFill/>
          <a:ln w="12700">
            <a:noFill/>
          </a:ln>
        </p:spPr>
        <p:txBody>
          <a:bodyPr wrap="none" lIns="63839" tIns="31360" rIns="63839" bIns="31360"/>
          <a:lstStyle/>
          <a:p>
            <a:pPr algn="just"/>
            <a:r>
              <a:rPr lang="en-US" altLang="zh-CN" sz="2000" dirty="0">
                <a:solidFill>
                  <a:schemeClr val="tx1"/>
                </a:solidFill>
                <a:latin typeface="黑体" panose="02010609060101010101" pitchFamily="49" charset="-122"/>
                <a:ea typeface="黑体" panose="02010609060101010101" pitchFamily="49" charset="-122"/>
              </a:rPr>
              <a:t>12.0</a:t>
            </a:r>
          </a:p>
        </p:txBody>
      </p:sp>
      <p:sp>
        <p:nvSpPr>
          <p:cNvPr id="23564" name="Rectangle 14"/>
          <p:cNvSpPr/>
          <p:nvPr/>
        </p:nvSpPr>
        <p:spPr>
          <a:xfrm>
            <a:off x="8099108" y="5767388"/>
            <a:ext cx="501650" cy="306387"/>
          </a:xfrm>
          <a:prstGeom prst="rect">
            <a:avLst/>
          </a:prstGeom>
          <a:noFill/>
          <a:ln w="12700">
            <a:noFill/>
          </a:ln>
        </p:spPr>
        <p:txBody>
          <a:bodyPr wrap="none" lIns="63839" tIns="31360" rIns="63839" bIns="31360"/>
          <a:lstStyle/>
          <a:p>
            <a:pPr algn="just"/>
            <a:r>
              <a:rPr lang="en-US" altLang="zh-CN" sz="2000" dirty="0">
                <a:solidFill>
                  <a:schemeClr val="tx1"/>
                </a:solidFill>
                <a:latin typeface="黑体" panose="02010609060101010101" pitchFamily="49" charset="-122"/>
                <a:ea typeface="黑体" panose="02010609060101010101" pitchFamily="49" charset="-122"/>
              </a:rPr>
              <a:t>13.0</a:t>
            </a:r>
          </a:p>
        </p:txBody>
      </p:sp>
      <p:sp>
        <p:nvSpPr>
          <p:cNvPr id="23566" name="Rectangle 16"/>
          <p:cNvSpPr/>
          <p:nvPr/>
        </p:nvSpPr>
        <p:spPr>
          <a:xfrm>
            <a:off x="7295833" y="3565525"/>
            <a:ext cx="284162" cy="361950"/>
          </a:xfrm>
          <a:prstGeom prst="rect">
            <a:avLst/>
          </a:prstGeom>
          <a:noFill/>
          <a:ln w="12700">
            <a:noFill/>
          </a:ln>
        </p:spPr>
        <p:txBody>
          <a:bodyPr lIns="63839" tIns="31360" rIns="63839" bIns="31360"/>
          <a:lstStyle/>
          <a:p>
            <a:pPr algn="just"/>
            <a:r>
              <a:rPr lang="en-US" altLang="zh-CN" sz="2000" b="1" dirty="0">
                <a:solidFill>
                  <a:schemeClr val="tx1"/>
                </a:solidFill>
                <a:latin typeface="黑体" panose="02010609060101010101" pitchFamily="49" charset="-122"/>
                <a:ea typeface="黑体" panose="02010609060101010101" pitchFamily="49" charset="-122"/>
              </a:rPr>
              <a:t>B</a:t>
            </a:r>
          </a:p>
        </p:txBody>
      </p:sp>
      <p:sp>
        <p:nvSpPr>
          <p:cNvPr id="23567" name="Oval 17"/>
          <p:cNvSpPr/>
          <p:nvPr/>
        </p:nvSpPr>
        <p:spPr>
          <a:xfrm>
            <a:off x="6978333" y="3565525"/>
            <a:ext cx="317500" cy="265113"/>
          </a:xfrm>
          <a:prstGeom prst="ellipse">
            <a:avLst/>
          </a:prstGeom>
          <a:solidFill>
            <a:srgbClr val="000000"/>
          </a:solidFill>
          <a:ln w="12700" cap="flat" cmpd="sng">
            <a:solidFill>
              <a:srgbClr val="006699"/>
            </a:solidFill>
            <a:prstDash val="solid"/>
            <a:headEnd type="none" w="med" len="med"/>
            <a:tailEnd type="none" w="med" len="med"/>
          </a:ln>
        </p:spPr>
        <p:txBody>
          <a:bodyPr anchor="ctr"/>
          <a:lstStyle/>
          <a:p>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568" name="Rectangle 18"/>
          <p:cNvSpPr/>
          <p:nvPr/>
        </p:nvSpPr>
        <p:spPr>
          <a:xfrm>
            <a:off x="7133908" y="2114550"/>
            <a:ext cx="590550" cy="369570"/>
          </a:xfrm>
          <a:prstGeom prst="rect">
            <a:avLst/>
          </a:prstGeom>
          <a:noFill/>
          <a:ln w="12700">
            <a:noFill/>
          </a:ln>
        </p:spPr>
        <p:txBody>
          <a:bodyPr wrap="none"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LAS</a:t>
            </a:r>
            <a:r>
              <a:rPr lang="en-US" altLang="zh-CN" sz="2000" baseline="-25000" dirty="0">
                <a:solidFill>
                  <a:schemeClr val="tx1"/>
                </a:solidFill>
                <a:latin typeface="黑体" panose="02010609060101010101" pitchFamily="49" charset="-122"/>
                <a:ea typeface="黑体" panose="02010609060101010101" pitchFamily="49" charset="-122"/>
              </a:rPr>
              <a:t>1</a:t>
            </a:r>
          </a:p>
        </p:txBody>
      </p:sp>
      <p:sp>
        <p:nvSpPr>
          <p:cNvPr id="23569" name="Rectangle 19"/>
          <p:cNvSpPr/>
          <p:nvPr/>
        </p:nvSpPr>
        <p:spPr>
          <a:xfrm>
            <a:off x="8929370" y="2492375"/>
            <a:ext cx="590550" cy="369570"/>
          </a:xfrm>
          <a:prstGeom prst="rect">
            <a:avLst/>
          </a:prstGeom>
          <a:noFill/>
          <a:ln w="12700">
            <a:noFill/>
          </a:ln>
        </p:spPr>
        <p:txBody>
          <a:bodyPr wrap="none"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SAS</a:t>
            </a:r>
            <a:r>
              <a:rPr lang="en-US" altLang="zh-CN" sz="2000" baseline="-25000" dirty="0">
                <a:solidFill>
                  <a:schemeClr val="tx1"/>
                </a:solidFill>
                <a:latin typeface="黑体" panose="02010609060101010101" pitchFamily="49" charset="-122"/>
                <a:ea typeface="黑体" panose="02010609060101010101" pitchFamily="49" charset="-122"/>
              </a:rPr>
              <a:t>1</a:t>
            </a:r>
          </a:p>
        </p:txBody>
      </p:sp>
      <p:sp>
        <p:nvSpPr>
          <p:cNvPr id="23570" name="Rectangle 20"/>
          <p:cNvSpPr/>
          <p:nvPr/>
        </p:nvSpPr>
        <p:spPr>
          <a:xfrm>
            <a:off x="6189345" y="5767388"/>
            <a:ext cx="639763" cy="369570"/>
          </a:xfrm>
          <a:prstGeom prst="rect">
            <a:avLst/>
          </a:prstGeom>
          <a:noFill/>
          <a:ln w="12700">
            <a:noFill/>
          </a:ln>
        </p:spPr>
        <p:txBody>
          <a:bodyPr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11.5</a:t>
            </a:r>
          </a:p>
        </p:txBody>
      </p:sp>
      <p:sp>
        <p:nvSpPr>
          <p:cNvPr id="23571" name="Rectangle 21"/>
          <p:cNvSpPr/>
          <p:nvPr/>
        </p:nvSpPr>
        <p:spPr>
          <a:xfrm>
            <a:off x="2526189" y="3929063"/>
            <a:ext cx="508000" cy="369570"/>
          </a:xfrm>
          <a:prstGeom prst="rect">
            <a:avLst/>
          </a:prstGeom>
          <a:noFill/>
          <a:ln w="12700">
            <a:noFill/>
          </a:ln>
        </p:spPr>
        <p:txBody>
          <a:bodyPr wrap="none"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112</a:t>
            </a:r>
          </a:p>
        </p:txBody>
      </p:sp>
      <p:sp>
        <p:nvSpPr>
          <p:cNvPr id="23572" name="Line 22"/>
          <p:cNvSpPr/>
          <p:nvPr/>
        </p:nvSpPr>
        <p:spPr>
          <a:xfrm>
            <a:off x="5395595" y="2773363"/>
            <a:ext cx="1741488" cy="2111375"/>
          </a:xfrm>
          <a:prstGeom prst="line">
            <a:avLst/>
          </a:prstGeom>
          <a:ln w="50800" cap="flat" cmpd="sng">
            <a:solidFill>
              <a:srgbClr val="0000FF"/>
            </a:solidFill>
            <a:prstDash val="solid"/>
            <a:headEnd type="none" w="med" len="med"/>
            <a:tailEnd type="none" w="med" len="med"/>
          </a:ln>
        </p:spPr>
      </p:sp>
      <p:sp>
        <p:nvSpPr>
          <p:cNvPr id="23573" name="Oval 23"/>
          <p:cNvSpPr/>
          <p:nvPr/>
        </p:nvSpPr>
        <p:spPr>
          <a:xfrm>
            <a:off x="6346508" y="3962400"/>
            <a:ext cx="315912" cy="263525"/>
          </a:xfrm>
          <a:prstGeom prst="ellipse">
            <a:avLst/>
          </a:prstGeom>
          <a:solidFill>
            <a:srgbClr val="000000"/>
          </a:solidFill>
          <a:ln w="12700" cap="flat" cmpd="sng">
            <a:solidFill>
              <a:srgbClr val="006699"/>
            </a:solidFill>
            <a:prstDash val="solid"/>
            <a:headEnd type="none" w="med" len="med"/>
            <a:tailEnd type="none" w="med" len="med"/>
          </a:ln>
        </p:spPr>
        <p:txBody>
          <a:bodyPr wrap="none" anchor="ctr"/>
          <a:lstStyle/>
          <a:p>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574" name="Line 24"/>
          <p:cNvSpPr/>
          <p:nvPr/>
        </p:nvSpPr>
        <p:spPr>
          <a:xfrm>
            <a:off x="6503670" y="4225925"/>
            <a:ext cx="1588" cy="1554163"/>
          </a:xfrm>
          <a:prstGeom prst="line">
            <a:avLst/>
          </a:prstGeom>
          <a:ln w="25400" cap="flat" cmpd="sng">
            <a:solidFill>
              <a:srgbClr val="006699"/>
            </a:solidFill>
            <a:prstDash val="sysDot"/>
            <a:headEnd type="none" w="med" len="med"/>
            <a:tailEnd type="none" w="med" len="med"/>
          </a:ln>
        </p:spPr>
      </p:sp>
      <p:sp>
        <p:nvSpPr>
          <p:cNvPr id="23575" name="Rectangle 25"/>
          <p:cNvSpPr/>
          <p:nvPr/>
        </p:nvSpPr>
        <p:spPr>
          <a:xfrm>
            <a:off x="7146608" y="4754563"/>
            <a:ext cx="463550" cy="369570"/>
          </a:xfrm>
          <a:prstGeom prst="rect">
            <a:avLst/>
          </a:prstGeom>
          <a:noFill/>
          <a:ln w="12700">
            <a:noFill/>
          </a:ln>
        </p:spPr>
        <p:txBody>
          <a:bodyPr wrap="none"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AD</a:t>
            </a:r>
            <a:r>
              <a:rPr lang="en-US" altLang="zh-CN" sz="2000" baseline="-25000" dirty="0">
                <a:solidFill>
                  <a:schemeClr val="tx1"/>
                </a:solidFill>
                <a:latin typeface="黑体" panose="02010609060101010101" pitchFamily="49" charset="-122"/>
                <a:ea typeface="黑体" panose="02010609060101010101" pitchFamily="49" charset="-122"/>
              </a:rPr>
              <a:t>2</a:t>
            </a:r>
          </a:p>
        </p:txBody>
      </p:sp>
      <p:sp>
        <p:nvSpPr>
          <p:cNvPr id="23576" name="Rectangle 26"/>
          <p:cNvSpPr/>
          <p:nvPr/>
        </p:nvSpPr>
        <p:spPr>
          <a:xfrm>
            <a:off x="6671310" y="3960813"/>
            <a:ext cx="255270" cy="369570"/>
          </a:xfrm>
          <a:prstGeom prst="rect">
            <a:avLst/>
          </a:prstGeom>
          <a:noFill/>
          <a:ln w="12700">
            <a:noFill/>
          </a:ln>
        </p:spPr>
        <p:txBody>
          <a:bodyPr wrap="none" lIns="63839" tIns="31360" rIns="63839" bIns="31360">
            <a:spAutoFit/>
          </a:bodyPr>
          <a:lstStyle/>
          <a:p>
            <a:pPr algn="just"/>
            <a:r>
              <a:rPr lang="en-US" altLang="zh-CN" sz="2000" b="1" dirty="0">
                <a:solidFill>
                  <a:schemeClr val="tx1"/>
                </a:solidFill>
                <a:latin typeface="黑体" panose="02010609060101010101" pitchFamily="49" charset="-122"/>
                <a:ea typeface="黑体" panose="02010609060101010101" pitchFamily="49" charset="-122"/>
              </a:rPr>
              <a:t>C</a:t>
            </a:r>
          </a:p>
        </p:txBody>
      </p:sp>
      <p:sp>
        <p:nvSpPr>
          <p:cNvPr id="23577" name="Rectangle 27"/>
          <p:cNvSpPr/>
          <p:nvPr/>
        </p:nvSpPr>
        <p:spPr>
          <a:xfrm>
            <a:off x="2526189" y="3141663"/>
            <a:ext cx="508000" cy="369570"/>
          </a:xfrm>
          <a:prstGeom prst="rect">
            <a:avLst/>
          </a:prstGeom>
          <a:noFill/>
          <a:ln w="12700">
            <a:noFill/>
          </a:ln>
        </p:spPr>
        <p:txBody>
          <a:bodyPr wrap="none" lIns="63839" tIns="31360" rIns="63839" bIns="31360">
            <a:spAutoFit/>
          </a:bodyPr>
          <a:lstStyle/>
          <a:p>
            <a:pPr algn="just"/>
            <a:r>
              <a:rPr lang="en-US" altLang="zh-CN" sz="2000" dirty="0">
                <a:solidFill>
                  <a:srgbClr val="FF0000"/>
                </a:solidFill>
                <a:latin typeface="黑体" panose="02010609060101010101" pitchFamily="49" charset="-122"/>
                <a:ea typeface="黑体" panose="02010609060101010101" pitchFamily="49" charset="-122"/>
              </a:rPr>
              <a:t>118</a:t>
            </a:r>
          </a:p>
        </p:txBody>
      </p:sp>
      <p:sp>
        <p:nvSpPr>
          <p:cNvPr id="23578" name="Rectangle 28"/>
          <p:cNvSpPr/>
          <p:nvPr/>
        </p:nvSpPr>
        <p:spPr>
          <a:xfrm>
            <a:off x="7534275" y="5767705"/>
            <a:ext cx="648335" cy="369570"/>
          </a:xfrm>
          <a:prstGeom prst="rect">
            <a:avLst/>
          </a:prstGeom>
          <a:noFill/>
          <a:ln w="12700">
            <a:noFill/>
          </a:ln>
        </p:spPr>
        <p:txBody>
          <a:bodyPr wrap="square" lIns="63839" tIns="31360" rIns="63839" bIns="31360">
            <a:spAutoFit/>
          </a:bodyPr>
          <a:lstStyle/>
          <a:p>
            <a:pPr algn="just"/>
            <a:r>
              <a:rPr lang="en-US" altLang="zh-CN" sz="2000" dirty="0">
                <a:solidFill>
                  <a:srgbClr val="FF0000"/>
                </a:solidFill>
                <a:latin typeface="黑体" panose="02010609060101010101" pitchFamily="49" charset="-122"/>
                <a:ea typeface="黑体" panose="02010609060101010101" pitchFamily="49" charset="-122"/>
              </a:rPr>
              <a:t>12.5</a:t>
            </a:r>
          </a:p>
        </p:txBody>
      </p:sp>
      <p:sp>
        <p:nvSpPr>
          <p:cNvPr id="23579" name="Rectangle 29"/>
          <p:cNvSpPr/>
          <p:nvPr/>
        </p:nvSpPr>
        <p:spPr>
          <a:xfrm>
            <a:off x="8719820" y="4094163"/>
            <a:ext cx="588963" cy="360362"/>
          </a:xfrm>
          <a:prstGeom prst="rect">
            <a:avLst/>
          </a:prstGeom>
          <a:noFill/>
          <a:ln w="12700">
            <a:noFill/>
          </a:ln>
        </p:spPr>
        <p:txBody>
          <a:bodyPr lIns="63839" tIns="31360" rIns="63839" bIns="31360"/>
          <a:lstStyle/>
          <a:p>
            <a:pPr algn="just"/>
            <a:r>
              <a:rPr lang="en-US" altLang="zh-CN" sz="2000" dirty="0">
                <a:solidFill>
                  <a:schemeClr val="tx1"/>
                </a:solidFill>
                <a:latin typeface="黑体" panose="02010609060101010101" pitchFamily="49" charset="-122"/>
                <a:ea typeface="黑体" panose="02010609060101010101" pitchFamily="49" charset="-122"/>
              </a:rPr>
              <a:t>AD</a:t>
            </a:r>
            <a:r>
              <a:rPr lang="en-US" altLang="zh-CN" sz="2000" baseline="-25000" dirty="0">
                <a:solidFill>
                  <a:schemeClr val="tx1"/>
                </a:solidFill>
                <a:latin typeface="黑体" panose="02010609060101010101" pitchFamily="49" charset="-122"/>
                <a:ea typeface="黑体" panose="02010609060101010101" pitchFamily="49" charset="-122"/>
              </a:rPr>
              <a:t>3</a:t>
            </a:r>
          </a:p>
        </p:txBody>
      </p:sp>
      <p:sp>
        <p:nvSpPr>
          <p:cNvPr id="23580" name="Line 30"/>
          <p:cNvSpPr/>
          <p:nvPr/>
        </p:nvSpPr>
        <p:spPr>
          <a:xfrm>
            <a:off x="6978333" y="2378075"/>
            <a:ext cx="1741487" cy="1979613"/>
          </a:xfrm>
          <a:prstGeom prst="line">
            <a:avLst/>
          </a:prstGeom>
          <a:ln w="50800" cap="flat" cmpd="sng">
            <a:solidFill>
              <a:srgbClr val="FF0000"/>
            </a:solidFill>
            <a:prstDash val="solid"/>
            <a:headEnd type="none" w="med" len="med"/>
            <a:tailEnd type="none" w="med" len="med"/>
          </a:ln>
        </p:spPr>
      </p:sp>
      <p:sp>
        <p:nvSpPr>
          <p:cNvPr id="23581" name="Line 31"/>
          <p:cNvSpPr/>
          <p:nvPr/>
        </p:nvSpPr>
        <p:spPr>
          <a:xfrm flipV="1">
            <a:off x="3181033" y="3302000"/>
            <a:ext cx="4660900" cy="26988"/>
          </a:xfrm>
          <a:prstGeom prst="line">
            <a:avLst/>
          </a:prstGeom>
          <a:ln w="12700" cap="flat" cmpd="sng">
            <a:solidFill>
              <a:srgbClr val="FF0000"/>
            </a:solidFill>
            <a:prstDash val="dash"/>
            <a:headEnd type="none" w="med" len="med"/>
            <a:tailEnd type="none" w="med" len="med"/>
          </a:ln>
        </p:spPr>
      </p:sp>
      <p:sp>
        <p:nvSpPr>
          <p:cNvPr id="23582" name="Oval 32"/>
          <p:cNvSpPr/>
          <p:nvPr/>
        </p:nvSpPr>
        <p:spPr>
          <a:xfrm>
            <a:off x="7611745" y="3168650"/>
            <a:ext cx="315913" cy="298450"/>
          </a:xfrm>
          <a:prstGeom prst="ellipse">
            <a:avLst/>
          </a:prstGeom>
          <a:solidFill>
            <a:srgbClr val="FF0000"/>
          </a:solidFill>
          <a:ln w="12700" cap="flat" cmpd="sng">
            <a:solidFill>
              <a:srgbClr val="006699"/>
            </a:solidFill>
            <a:prstDash val="solid"/>
            <a:headEnd type="none" w="med" len="med"/>
            <a:tailEnd type="none" w="med" len="med"/>
          </a:ln>
        </p:spPr>
        <p:txBody>
          <a:bodyPr anchor="ctr"/>
          <a:lstStyle/>
          <a:p>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583" name="Rectangle 33"/>
          <p:cNvSpPr/>
          <p:nvPr/>
        </p:nvSpPr>
        <p:spPr>
          <a:xfrm>
            <a:off x="7929245" y="3168650"/>
            <a:ext cx="254000" cy="361950"/>
          </a:xfrm>
          <a:prstGeom prst="rect">
            <a:avLst/>
          </a:prstGeom>
          <a:noFill/>
          <a:ln w="12700">
            <a:noFill/>
          </a:ln>
        </p:spPr>
        <p:txBody>
          <a:bodyPr lIns="63839" tIns="31360" rIns="63839" bIns="31360"/>
          <a:lstStyle/>
          <a:p>
            <a:pPr algn="just"/>
            <a:r>
              <a:rPr lang="en-US" altLang="zh-CN" sz="2000" b="1" dirty="0">
                <a:solidFill>
                  <a:srgbClr val="FF0000"/>
                </a:solidFill>
                <a:latin typeface="黑体" panose="02010609060101010101" pitchFamily="49" charset="-122"/>
                <a:ea typeface="黑体" panose="02010609060101010101" pitchFamily="49" charset="-122"/>
              </a:rPr>
              <a:t>D</a:t>
            </a:r>
          </a:p>
        </p:txBody>
      </p:sp>
      <p:sp>
        <p:nvSpPr>
          <p:cNvPr id="23584" name="AutoShape 34"/>
          <p:cNvSpPr/>
          <p:nvPr/>
        </p:nvSpPr>
        <p:spPr>
          <a:xfrm>
            <a:off x="5079683" y="5281613"/>
            <a:ext cx="3165475" cy="263525"/>
          </a:xfrm>
          <a:prstGeom prst="rightArrow">
            <a:avLst>
              <a:gd name="adj1" fmla="val 60555"/>
              <a:gd name="adj2" fmla="val 182238"/>
            </a:avLst>
          </a:prstGeom>
          <a:solidFill>
            <a:srgbClr val="993366">
              <a:alpha val="38823"/>
            </a:srgbClr>
          </a:solidFill>
          <a:ln w="12700">
            <a:noFill/>
          </a:ln>
        </p:spPr>
        <p:txBody>
          <a:bodyPr anchor="ctr"/>
          <a:lstStyle/>
          <a:p>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585" name="Rectangle 35"/>
          <p:cNvSpPr/>
          <p:nvPr/>
        </p:nvSpPr>
        <p:spPr>
          <a:xfrm>
            <a:off x="9710420" y="5653088"/>
            <a:ext cx="733425" cy="263525"/>
          </a:xfrm>
          <a:prstGeom prst="rect">
            <a:avLst/>
          </a:prstGeom>
          <a:noFill/>
          <a:ln w="12700">
            <a:noFill/>
          </a:ln>
        </p:spPr>
        <p:txBody>
          <a:bodyPr wrap="none" lIns="63839" tIns="31360" rIns="63839" bIns="31360"/>
          <a:lstStyle/>
          <a:p>
            <a:pPr algn="just"/>
            <a:r>
              <a:rPr lang="zh-CN" altLang="en-US" sz="2000" dirty="0">
                <a:solidFill>
                  <a:schemeClr val="tx1"/>
                </a:solidFill>
                <a:latin typeface="黑体" panose="02010609060101010101" pitchFamily="49" charset="-122"/>
                <a:ea typeface="黑体" panose="02010609060101010101" pitchFamily="49" charset="-122"/>
              </a:rPr>
              <a:t>总产出</a:t>
            </a:r>
          </a:p>
        </p:txBody>
      </p:sp>
      <p:sp>
        <p:nvSpPr>
          <p:cNvPr id="23586" name="Rectangle 36"/>
          <p:cNvSpPr/>
          <p:nvPr/>
        </p:nvSpPr>
        <p:spPr>
          <a:xfrm>
            <a:off x="2564130" y="2064385"/>
            <a:ext cx="434340" cy="570230"/>
          </a:xfrm>
          <a:prstGeom prst="rect">
            <a:avLst/>
          </a:prstGeom>
          <a:noFill/>
          <a:ln w="12700">
            <a:noFill/>
          </a:ln>
        </p:spPr>
        <p:txBody>
          <a:bodyPr vert="eaVert" wrap="none" lIns="63839" tIns="31360" rIns="63839" bIns="31360">
            <a:spAutoFit/>
          </a:bodyPr>
          <a:lstStyle/>
          <a:p>
            <a:pPr algn="just"/>
            <a:r>
              <a:rPr lang="zh-CN" altLang="en-US" sz="2000" dirty="0">
                <a:solidFill>
                  <a:schemeClr val="tx1"/>
                </a:solidFill>
                <a:latin typeface="黑体" panose="02010609060101010101" pitchFamily="49" charset="-122"/>
                <a:ea typeface="黑体" panose="02010609060101010101" pitchFamily="49" charset="-122"/>
              </a:rPr>
              <a:t>价格</a:t>
            </a:r>
          </a:p>
        </p:txBody>
      </p:sp>
      <p:sp>
        <p:nvSpPr>
          <p:cNvPr id="23587" name="Line 37"/>
          <p:cNvSpPr/>
          <p:nvPr/>
        </p:nvSpPr>
        <p:spPr>
          <a:xfrm>
            <a:off x="3181033" y="5810250"/>
            <a:ext cx="6329362" cy="0"/>
          </a:xfrm>
          <a:prstGeom prst="line">
            <a:avLst/>
          </a:prstGeom>
          <a:ln w="19050" cap="flat" cmpd="sng">
            <a:solidFill>
              <a:srgbClr val="000000"/>
            </a:solidFill>
            <a:prstDash val="solid"/>
            <a:headEnd type="none" w="med" len="med"/>
            <a:tailEnd type="none" w="med" len="med"/>
          </a:ln>
        </p:spPr>
      </p:sp>
      <p:sp>
        <p:nvSpPr>
          <p:cNvPr id="23589" name="Line 39"/>
          <p:cNvSpPr/>
          <p:nvPr/>
        </p:nvSpPr>
        <p:spPr>
          <a:xfrm flipV="1">
            <a:off x="3181033" y="1981200"/>
            <a:ext cx="0" cy="3829050"/>
          </a:xfrm>
          <a:prstGeom prst="line">
            <a:avLst/>
          </a:prstGeom>
          <a:ln w="19050" cap="flat" cmpd="sng">
            <a:solidFill>
              <a:srgbClr val="000000"/>
            </a:solidFill>
            <a:prstDash val="solid"/>
            <a:headEnd type="none" w="med" len="med"/>
            <a:tailEnd type="none" w="med" len="med"/>
          </a:ln>
        </p:spPr>
      </p:sp>
      <p:sp>
        <p:nvSpPr>
          <p:cNvPr id="23590" name="Line 40"/>
          <p:cNvSpPr/>
          <p:nvPr/>
        </p:nvSpPr>
        <p:spPr>
          <a:xfrm>
            <a:off x="3181033" y="4094163"/>
            <a:ext cx="3481387" cy="0"/>
          </a:xfrm>
          <a:prstGeom prst="line">
            <a:avLst/>
          </a:prstGeom>
          <a:ln w="9525" cap="flat" cmpd="sng">
            <a:solidFill>
              <a:srgbClr val="000000"/>
            </a:solidFill>
            <a:prstDash val="dash"/>
            <a:headEnd type="none" w="med" len="med"/>
            <a:tailEnd type="none" w="med" len="med"/>
          </a:ln>
        </p:spPr>
      </p:sp>
      <p:sp>
        <p:nvSpPr>
          <p:cNvPr id="23591" name="Line 41"/>
          <p:cNvSpPr/>
          <p:nvPr/>
        </p:nvSpPr>
        <p:spPr>
          <a:xfrm flipH="1">
            <a:off x="3181033" y="3697288"/>
            <a:ext cx="3956050" cy="1587"/>
          </a:xfrm>
          <a:prstGeom prst="line">
            <a:avLst/>
          </a:prstGeom>
          <a:ln w="9525" cap="flat" cmpd="sng">
            <a:solidFill>
              <a:srgbClr val="000000"/>
            </a:solidFill>
            <a:prstDash val="dash"/>
            <a:headEnd type="none" w="med" len="med"/>
            <a:tailEnd type="none" w="med" len="med"/>
          </a:ln>
        </p:spPr>
      </p:sp>
      <p:sp>
        <p:nvSpPr>
          <p:cNvPr id="23592" name="Rectangle 42"/>
          <p:cNvSpPr/>
          <p:nvPr/>
        </p:nvSpPr>
        <p:spPr>
          <a:xfrm>
            <a:off x="8572183" y="5281613"/>
            <a:ext cx="463550" cy="369570"/>
          </a:xfrm>
          <a:prstGeom prst="rect">
            <a:avLst/>
          </a:prstGeom>
          <a:noFill/>
          <a:ln w="12700">
            <a:noFill/>
          </a:ln>
        </p:spPr>
        <p:txBody>
          <a:bodyPr wrap="none"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AD</a:t>
            </a:r>
            <a:r>
              <a:rPr lang="en-US" altLang="zh-CN" sz="2000" baseline="-25000" dirty="0">
                <a:solidFill>
                  <a:schemeClr val="tx1"/>
                </a:solidFill>
                <a:latin typeface="黑体" panose="02010609060101010101" pitchFamily="49" charset="-122"/>
                <a:ea typeface="黑体" panose="02010609060101010101" pitchFamily="49" charset="-122"/>
              </a:rPr>
              <a:t>1</a:t>
            </a:r>
          </a:p>
        </p:txBody>
      </p:sp>
      <p:sp>
        <p:nvSpPr>
          <p:cNvPr id="23593" name="Line 43"/>
          <p:cNvSpPr/>
          <p:nvPr/>
        </p:nvSpPr>
        <p:spPr>
          <a:xfrm>
            <a:off x="3655695" y="3829050"/>
            <a:ext cx="1582738" cy="1849438"/>
          </a:xfrm>
          <a:prstGeom prst="line">
            <a:avLst/>
          </a:prstGeom>
          <a:ln w="50800" cap="flat" cmpd="sng">
            <a:solidFill>
              <a:srgbClr val="339966"/>
            </a:solidFill>
            <a:prstDash val="solid"/>
            <a:headEnd type="none" w="med" len="med"/>
            <a:tailEnd type="none" w="med" len="med"/>
          </a:ln>
        </p:spPr>
      </p:sp>
      <p:sp>
        <p:nvSpPr>
          <p:cNvPr id="23594" name="Line 44"/>
          <p:cNvSpPr/>
          <p:nvPr/>
        </p:nvSpPr>
        <p:spPr>
          <a:xfrm flipV="1">
            <a:off x="4446270" y="2112963"/>
            <a:ext cx="1588" cy="3697287"/>
          </a:xfrm>
          <a:prstGeom prst="line">
            <a:avLst/>
          </a:prstGeom>
          <a:ln w="50800" cap="flat" cmpd="sng">
            <a:solidFill>
              <a:srgbClr val="99CCFF"/>
            </a:solidFill>
            <a:prstDash val="solid"/>
            <a:headEnd type="none" w="med" len="med"/>
            <a:tailEnd type="none" w="med" len="med"/>
          </a:ln>
        </p:spPr>
      </p:sp>
      <p:sp>
        <p:nvSpPr>
          <p:cNvPr id="23595" name="Line 45"/>
          <p:cNvSpPr/>
          <p:nvPr/>
        </p:nvSpPr>
        <p:spPr>
          <a:xfrm flipV="1">
            <a:off x="3814444" y="3884930"/>
            <a:ext cx="2162811" cy="1330008"/>
          </a:xfrm>
          <a:prstGeom prst="line">
            <a:avLst/>
          </a:prstGeom>
          <a:ln w="50800" cap="flat" cmpd="sng">
            <a:solidFill>
              <a:srgbClr val="0000FF"/>
            </a:solidFill>
            <a:prstDash val="solid"/>
            <a:headEnd type="none" w="med" len="med"/>
            <a:tailEnd type="none" w="med" len="med"/>
          </a:ln>
        </p:spPr>
      </p:sp>
      <p:sp>
        <p:nvSpPr>
          <p:cNvPr id="23596" name="Oval 46"/>
          <p:cNvSpPr/>
          <p:nvPr/>
        </p:nvSpPr>
        <p:spPr>
          <a:xfrm>
            <a:off x="4287520" y="4621213"/>
            <a:ext cx="317500" cy="266700"/>
          </a:xfrm>
          <a:prstGeom prst="ellipse">
            <a:avLst/>
          </a:prstGeom>
          <a:solidFill>
            <a:srgbClr val="000000"/>
          </a:solidFill>
          <a:ln w="12700" cap="flat" cmpd="sng">
            <a:solidFill>
              <a:srgbClr val="006699"/>
            </a:solidFill>
            <a:prstDash val="solid"/>
            <a:headEnd type="none" w="med" len="med"/>
            <a:tailEnd type="none" w="med" len="med"/>
          </a:ln>
        </p:spPr>
        <p:txBody>
          <a:bodyPr anchor="ctr"/>
          <a:lstStyle/>
          <a:p>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597" name="Line 47"/>
          <p:cNvSpPr/>
          <p:nvPr/>
        </p:nvSpPr>
        <p:spPr>
          <a:xfrm flipH="1">
            <a:off x="3181033" y="4754563"/>
            <a:ext cx="1265237" cy="0"/>
          </a:xfrm>
          <a:prstGeom prst="line">
            <a:avLst/>
          </a:prstGeom>
          <a:ln w="9525" cap="flat" cmpd="sng">
            <a:solidFill>
              <a:srgbClr val="000000"/>
            </a:solidFill>
            <a:prstDash val="dash"/>
            <a:headEnd type="none" w="med" len="med"/>
            <a:tailEnd type="none" w="med" len="med"/>
          </a:ln>
        </p:spPr>
      </p:sp>
      <p:sp>
        <p:nvSpPr>
          <p:cNvPr id="23598" name="Rectangle 48"/>
          <p:cNvSpPr/>
          <p:nvPr/>
        </p:nvSpPr>
        <p:spPr>
          <a:xfrm>
            <a:off x="2545246" y="4540250"/>
            <a:ext cx="508000" cy="369570"/>
          </a:xfrm>
          <a:prstGeom prst="rect">
            <a:avLst/>
          </a:prstGeom>
          <a:noFill/>
          <a:ln w="12700">
            <a:noFill/>
          </a:ln>
        </p:spPr>
        <p:txBody>
          <a:bodyPr wrap="none"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105</a:t>
            </a:r>
          </a:p>
        </p:txBody>
      </p:sp>
      <p:sp>
        <p:nvSpPr>
          <p:cNvPr id="23599" name="Rectangle 49"/>
          <p:cNvSpPr/>
          <p:nvPr/>
        </p:nvSpPr>
        <p:spPr>
          <a:xfrm>
            <a:off x="3347720" y="4884738"/>
            <a:ext cx="590550" cy="369570"/>
          </a:xfrm>
          <a:prstGeom prst="rect">
            <a:avLst/>
          </a:prstGeom>
          <a:noFill/>
          <a:ln w="12700">
            <a:noFill/>
          </a:ln>
        </p:spPr>
        <p:txBody>
          <a:bodyPr wrap="none"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SAS</a:t>
            </a:r>
            <a:r>
              <a:rPr lang="en-US" altLang="zh-CN" sz="2000" baseline="-25000" dirty="0">
                <a:solidFill>
                  <a:schemeClr val="tx1"/>
                </a:solidFill>
                <a:latin typeface="黑体" panose="02010609060101010101" pitchFamily="49" charset="-122"/>
                <a:ea typeface="黑体" panose="02010609060101010101" pitchFamily="49" charset="-122"/>
              </a:rPr>
              <a:t>0</a:t>
            </a:r>
          </a:p>
        </p:txBody>
      </p:sp>
      <p:sp>
        <p:nvSpPr>
          <p:cNvPr id="23600" name="Rectangle 50"/>
          <p:cNvSpPr/>
          <p:nvPr/>
        </p:nvSpPr>
        <p:spPr>
          <a:xfrm>
            <a:off x="4617721" y="5413375"/>
            <a:ext cx="463550" cy="369570"/>
          </a:xfrm>
          <a:prstGeom prst="rect">
            <a:avLst/>
          </a:prstGeom>
          <a:noFill/>
          <a:ln w="12700">
            <a:noFill/>
          </a:ln>
        </p:spPr>
        <p:txBody>
          <a:bodyPr wrap="none"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AD</a:t>
            </a:r>
            <a:r>
              <a:rPr lang="en-US" altLang="zh-CN" sz="2000" baseline="-25000" dirty="0">
                <a:solidFill>
                  <a:schemeClr val="tx1"/>
                </a:solidFill>
                <a:latin typeface="黑体" panose="02010609060101010101" pitchFamily="49" charset="-122"/>
                <a:ea typeface="黑体" panose="02010609060101010101" pitchFamily="49" charset="-122"/>
              </a:rPr>
              <a:t>0</a:t>
            </a:r>
          </a:p>
        </p:txBody>
      </p:sp>
      <p:sp>
        <p:nvSpPr>
          <p:cNvPr id="23601" name="Rectangle 51"/>
          <p:cNvSpPr/>
          <p:nvPr/>
        </p:nvSpPr>
        <p:spPr>
          <a:xfrm>
            <a:off x="3812858" y="2246313"/>
            <a:ext cx="590550" cy="369570"/>
          </a:xfrm>
          <a:prstGeom prst="rect">
            <a:avLst/>
          </a:prstGeom>
          <a:noFill/>
          <a:ln w="12700">
            <a:noFill/>
          </a:ln>
        </p:spPr>
        <p:txBody>
          <a:bodyPr wrap="none"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LAS</a:t>
            </a:r>
            <a:r>
              <a:rPr lang="en-US" altLang="zh-CN" sz="2000" baseline="-25000" dirty="0">
                <a:solidFill>
                  <a:schemeClr val="tx1"/>
                </a:solidFill>
                <a:latin typeface="黑体" panose="02010609060101010101" pitchFamily="49" charset="-122"/>
                <a:ea typeface="黑体" panose="02010609060101010101" pitchFamily="49" charset="-122"/>
              </a:rPr>
              <a:t>0</a:t>
            </a:r>
          </a:p>
        </p:txBody>
      </p:sp>
      <p:sp>
        <p:nvSpPr>
          <p:cNvPr id="23602" name="Rectangle 52"/>
          <p:cNvSpPr/>
          <p:nvPr/>
        </p:nvSpPr>
        <p:spPr>
          <a:xfrm>
            <a:off x="4615498" y="4621213"/>
            <a:ext cx="255270" cy="369570"/>
          </a:xfrm>
          <a:prstGeom prst="rect">
            <a:avLst/>
          </a:prstGeom>
          <a:noFill/>
          <a:ln w="12700">
            <a:noFill/>
          </a:ln>
        </p:spPr>
        <p:txBody>
          <a:bodyPr wrap="none" lIns="63839" tIns="31360" rIns="63839" bIns="31360">
            <a:spAutoFit/>
          </a:bodyPr>
          <a:lstStyle/>
          <a:p>
            <a:pPr algn="just"/>
            <a:r>
              <a:rPr lang="en-US" altLang="zh-CN" sz="2000" b="1" dirty="0">
                <a:solidFill>
                  <a:schemeClr val="tx1"/>
                </a:solidFill>
                <a:latin typeface="黑体" panose="02010609060101010101" pitchFamily="49" charset="-122"/>
                <a:ea typeface="黑体" panose="02010609060101010101" pitchFamily="49" charset="-122"/>
              </a:rPr>
              <a:t>A</a:t>
            </a:r>
          </a:p>
        </p:txBody>
      </p:sp>
      <p:sp>
        <p:nvSpPr>
          <p:cNvPr id="23603" name="AutoShape 53"/>
          <p:cNvSpPr/>
          <p:nvPr/>
        </p:nvSpPr>
        <p:spPr>
          <a:xfrm>
            <a:off x="4605020" y="2509838"/>
            <a:ext cx="2373313" cy="263525"/>
          </a:xfrm>
          <a:prstGeom prst="rightArrow">
            <a:avLst>
              <a:gd name="adj1" fmla="val 60555"/>
              <a:gd name="adj2" fmla="val 136633"/>
            </a:avLst>
          </a:prstGeom>
          <a:solidFill>
            <a:srgbClr val="993366">
              <a:alpha val="38823"/>
            </a:srgbClr>
          </a:solidFill>
          <a:ln w="12700">
            <a:noFill/>
          </a:ln>
        </p:spPr>
        <p:txBody>
          <a:bodyPr anchor="ctr"/>
          <a:lstStyle/>
          <a:p>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604" name="Rectangle 54"/>
          <p:cNvSpPr/>
          <p:nvPr/>
        </p:nvSpPr>
        <p:spPr>
          <a:xfrm>
            <a:off x="4875372" y="1885474"/>
            <a:ext cx="1633854" cy="660400"/>
          </a:xfrm>
          <a:prstGeom prst="rect">
            <a:avLst/>
          </a:prstGeom>
          <a:noFill/>
          <a:ln w="12700">
            <a:noFill/>
          </a:ln>
        </p:spPr>
        <p:txBody>
          <a:bodyPr lIns="63839" tIns="31360" rIns="63839" bIns="31360"/>
          <a:lstStyle/>
          <a:p>
            <a:pPr algn="just"/>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潜在</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GDP</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的增加引起扩张</a:t>
            </a:r>
            <a:endPar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23605" name="Rectangle 55"/>
          <p:cNvSpPr/>
          <p:nvPr/>
        </p:nvSpPr>
        <p:spPr>
          <a:xfrm>
            <a:off x="9298940" y="4133077"/>
            <a:ext cx="1581150" cy="985520"/>
          </a:xfrm>
          <a:prstGeom prst="rect">
            <a:avLst/>
          </a:prstGeom>
          <a:noFill/>
          <a:ln w="12700">
            <a:noFill/>
          </a:ln>
        </p:spPr>
        <p:txBody>
          <a:bodyPr lIns="63839" tIns="31360" rIns="63839" bIns="31360">
            <a:spAutoFit/>
          </a:bodyPr>
          <a:lstStyle/>
          <a:p>
            <a:pPr algn="just"/>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AD</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更大的增加引起通货膨胀</a:t>
            </a:r>
          </a:p>
        </p:txBody>
      </p:sp>
      <p:sp>
        <p:nvSpPr>
          <p:cNvPr id="23606" name="Rectangle 56"/>
          <p:cNvSpPr/>
          <p:nvPr/>
        </p:nvSpPr>
        <p:spPr>
          <a:xfrm>
            <a:off x="8457411" y="3223983"/>
            <a:ext cx="1581150" cy="678886"/>
          </a:xfrm>
          <a:prstGeom prst="rect">
            <a:avLst/>
          </a:prstGeom>
          <a:noFill/>
          <a:ln w="12700">
            <a:noFill/>
          </a:ln>
        </p:spPr>
        <p:txBody>
          <a:bodyPr wrap="square" lIns="63839" tIns="31360" rIns="63839" bIns="31360">
            <a:spAutoFit/>
          </a:bodyPr>
          <a:lstStyle/>
          <a:p>
            <a:pPr algn="just"/>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AD</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曲线</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的波动引起周期</a:t>
            </a:r>
          </a:p>
        </p:txBody>
      </p:sp>
      <p:sp>
        <p:nvSpPr>
          <p:cNvPr id="23607" name="AutoShape 57"/>
          <p:cNvSpPr/>
          <p:nvPr/>
        </p:nvSpPr>
        <p:spPr>
          <a:xfrm rot="-2135279" flipH="1">
            <a:off x="6622733" y="3709988"/>
            <a:ext cx="330200" cy="384175"/>
          </a:xfrm>
          <a:prstGeom prst="rightArrow">
            <a:avLst>
              <a:gd name="adj1" fmla="val 50000"/>
              <a:gd name="adj2" fmla="val 46347"/>
            </a:avLst>
          </a:prstGeom>
          <a:solidFill>
            <a:srgbClr val="FF00FF"/>
          </a:solidFill>
          <a:ln w="12700">
            <a:noFill/>
          </a:ln>
        </p:spPr>
        <p:txBody>
          <a:bodyPr wrap="none" anchor="ctr"/>
          <a:lstStyle/>
          <a:p>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608" name="AutoShape 58"/>
          <p:cNvSpPr/>
          <p:nvPr/>
        </p:nvSpPr>
        <p:spPr>
          <a:xfrm rot="8633788" flipH="1">
            <a:off x="7325995" y="3290888"/>
            <a:ext cx="338138" cy="396875"/>
          </a:xfrm>
          <a:prstGeom prst="rightArrow">
            <a:avLst>
              <a:gd name="adj1" fmla="val 50000"/>
              <a:gd name="adj2" fmla="val 46347"/>
            </a:avLst>
          </a:prstGeom>
          <a:solidFill>
            <a:srgbClr val="FF00FF"/>
          </a:solidFill>
          <a:ln w="12700">
            <a:noFill/>
          </a:ln>
        </p:spPr>
        <p:txBody>
          <a:bodyPr wrap="none" anchor="ctr"/>
          <a:lstStyle/>
          <a:p>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609" name="AutoShape 59"/>
          <p:cNvSpPr/>
          <p:nvPr/>
        </p:nvSpPr>
        <p:spPr>
          <a:xfrm>
            <a:off x="7611745" y="3962400"/>
            <a:ext cx="790575" cy="263525"/>
          </a:xfrm>
          <a:prstGeom prst="rightArrow">
            <a:avLst>
              <a:gd name="adj1" fmla="val 60555"/>
              <a:gd name="adj2" fmla="val 45513"/>
            </a:avLst>
          </a:prstGeom>
          <a:solidFill>
            <a:srgbClr val="993366">
              <a:alpha val="38823"/>
            </a:srgbClr>
          </a:solidFill>
          <a:ln w="12700">
            <a:noFill/>
          </a:ln>
        </p:spPr>
        <p:txBody>
          <a:bodyPr anchor="ctr"/>
          <a:lstStyle/>
          <a:p>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610" name="AutoShape 60"/>
          <p:cNvSpPr/>
          <p:nvPr/>
        </p:nvSpPr>
        <p:spPr>
          <a:xfrm rot="10800000">
            <a:off x="6821170" y="4225925"/>
            <a:ext cx="790575" cy="263525"/>
          </a:xfrm>
          <a:prstGeom prst="rightArrow">
            <a:avLst>
              <a:gd name="adj1" fmla="val 60555"/>
              <a:gd name="adj2" fmla="val 45513"/>
            </a:avLst>
          </a:prstGeom>
          <a:solidFill>
            <a:srgbClr val="993366">
              <a:alpha val="38823"/>
            </a:srgbClr>
          </a:solidFill>
          <a:ln w="12700">
            <a:noFill/>
          </a:ln>
        </p:spPr>
        <p:txBody>
          <a:bodyPr anchor="ctr"/>
          <a:lstStyle/>
          <a:p>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3611" name="Rectangle 61"/>
          <p:cNvSpPr/>
          <p:nvPr/>
        </p:nvSpPr>
        <p:spPr>
          <a:xfrm>
            <a:off x="2856389" y="5678488"/>
            <a:ext cx="254000" cy="369570"/>
          </a:xfrm>
          <a:prstGeom prst="rect">
            <a:avLst/>
          </a:prstGeom>
          <a:noFill/>
          <a:ln w="12700">
            <a:noFill/>
          </a:ln>
        </p:spPr>
        <p:txBody>
          <a:bodyPr wrap="none"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0</a:t>
            </a:r>
          </a:p>
        </p:txBody>
      </p:sp>
      <p:sp>
        <p:nvSpPr>
          <p:cNvPr id="60" name="Rectangle 20">
            <a:extLst>
              <a:ext uri="{FF2B5EF4-FFF2-40B4-BE49-F238E27FC236}">
                <a16:creationId xmlns:a16="http://schemas.microsoft.com/office/drawing/2014/main" id="{79CDCC63-B613-EBF8-D033-C71E17E2ABD1}"/>
              </a:ext>
            </a:extLst>
          </p:cNvPr>
          <p:cNvSpPr/>
          <p:nvPr/>
        </p:nvSpPr>
        <p:spPr>
          <a:xfrm>
            <a:off x="4208225" y="5751671"/>
            <a:ext cx="639763" cy="369570"/>
          </a:xfrm>
          <a:prstGeom prst="rect">
            <a:avLst/>
          </a:prstGeom>
          <a:noFill/>
          <a:ln w="12700">
            <a:noFill/>
          </a:ln>
        </p:spPr>
        <p:txBody>
          <a:bodyPr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9.0</a:t>
            </a:r>
          </a:p>
        </p:txBody>
      </p:sp>
      <p:sp>
        <p:nvSpPr>
          <p:cNvPr id="61" name="Rectangle 48">
            <a:extLst>
              <a:ext uri="{FF2B5EF4-FFF2-40B4-BE49-F238E27FC236}">
                <a16:creationId xmlns:a16="http://schemas.microsoft.com/office/drawing/2014/main" id="{B5C55179-E3C6-DEC7-1602-D23237C53578}"/>
              </a:ext>
            </a:extLst>
          </p:cNvPr>
          <p:cNvSpPr/>
          <p:nvPr/>
        </p:nvSpPr>
        <p:spPr>
          <a:xfrm>
            <a:off x="2530510" y="3525997"/>
            <a:ext cx="513646" cy="371109"/>
          </a:xfrm>
          <a:prstGeom prst="rect">
            <a:avLst/>
          </a:prstGeom>
          <a:noFill/>
          <a:ln w="12700">
            <a:noFill/>
          </a:ln>
        </p:spPr>
        <p:txBody>
          <a:bodyPr wrap="none" lIns="63839" tIns="31360" rIns="63839" bIns="31360">
            <a:spAutoFit/>
          </a:bodyPr>
          <a:lstStyle/>
          <a:p>
            <a:pPr algn="just"/>
            <a:r>
              <a:rPr lang="en-US" altLang="zh-CN" sz="2000" dirty="0">
                <a:solidFill>
                  <a:schemeClr val="tx1"/>
                </a:solidFill>
                <a:latin typeface="黑体" panose="02010609060101010101" pitchFamily="49" charset="-122"/>
                <a:ea typeface="黑体" panose="02010609060101010101" pitchFamily="49" charset="-122"/>
              </a:rPr>
              <a:t>115</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604"/>
                                        </p:tgtEl>
                                        <p:attrNameLst>
                                          <p:attrName>style.visibility</p:attrName>
                                        </p:attrNameLst>
                                      </p:cBhvr>
                                      <p:to>
                                        <p:strVal val="visible"/>
                                      </p:to>
                                    </p:set>
                                    <p:anim calcmode="lin" valueType="num">
                                      <p:cBhvr additive="base">
                                        <p:cTn id="7" dur="500" fill="hold"/>
                                        <p:tgtEl>
                                          <p:spTgt spid="23604"/>
                                        </p:tgtEl>
                                        <p:attrNameLst>
                                          <p:attrName>ppt_x</p:attrName>
                                        </p:attrNameLst>
                                      </p:cBhvr>
                                      <p:tavLst>
                                        <p:tav tm="0">
                                          <p:val>
                                            <p:strVal val="#ppt_x"/>
                                          </p:val>
                                        </p:tav>
                                        <p:tav tm="100000">
                                          <p:val>
                                            <p:strVal val="#ppt_x"/>
                                          </p:val>
                                        </p:tav>
                                      </p:tavLst>
                                    </p:anim>
                                    <p:anim calcmode="lin" valueType="num">
                                      <p:cBhvr additive="base">
                                        <p:cTn id="8" dur="500" fill="hold"/>
                                        <p:tgtEl>
                                          <p:spTgt spid="236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606"/>
                                        </p:tgtEl>
                                        <p:attrNameLst>
                                          <p:attrName>style.visibility</p:attrName>
                                        </p:attrNameLst>
                                      </p:cBhvr>
                                      <p:to>
                                        <p:strVal val="visible"/>
                                      </p:to>
                                    </p:set>
                                    <p:anim calcmode="lin" valueType="num">
                                      <p:cBhvr additive="base">
                                        <p:cTn id="13" dur="500" fill="hold"/>
                                        <p:tgtEl>
                                          <p:spTgt spid="23606"/>
                                        </p:tgtEl>
                                        <p:attrNameLst>
                                          <p:attrName>ppt_x</p:attrName>
                                        </p:attrNameLst>
                                      </p:cBhvr>
                                      <p:tavLst>
                                        <p:tav tm="0">
                                          <p:val>
                                            <p:strVal val="#ppt_x"/>
                                          </p:val>
                                        </p:tav>
                                        <p:tav tm="100000">
                                          <p:val>
                                            <p:strVal val="#ppt_x"/>
                                          </p:val>
                                        </p:tav>
                                      </p:tavLst>
                                    </p:anim>
                                    <p:anim calcmode="lin" valueType="num">
                                      <p:cBhvr additive="base">
                                        <p:cTn id="14" dur="500" fill="hold"/>
                                        <p:tgtEl>
                                          <p:spTgt spid="2360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605"/>
                                        </p:tgtEl>
                                        <p:attrNameLst>
                                          <p:attrName>style.visibility</p:attrName>
                                        </p:attrNameLst>
                                      </p:cBhvr>
                                      <p:to>
                                        <p:strVal val="visible"/>
                                      </p:to>
                                    </p:set>
                                    <p:anim calcmode="lin" valueType="num">
                                      <p:cBhvr additive="base">
                                        <p:cTn id="19" dur="500" fill="hold"/>
                                        <p:tgtEl>
                                          <p:spTgt spid="23605"/>
                                        </p:tgtEl>
                                        <p:attrNameLst>
                                          <p:attrName>ppt_x</p:attrName>
                                        </p:attrNameLst>
                                      </p:cBhvr>
                                      <p:tavLst>
                                        <p:tav tm="0">
                                          <p:val>
                                            <p:strVal val="#ppt_x"/>
                                          </p:val>
                                        </p:tav>
                                        <p:tav tm="100000">
                                          <p:val>
                                            <p:strVal val="#ppt_x"/>
                                          </p:val>
                                        </p:tav>
                                      </p:tavLst>
                                    </p:anim>
                                    <p:anim calcmode="lin" valueType="num">
                                      <p:cBhvr additive="base">
                                        <p:cTn id="20" dur="500" fill="hold"/>
                                        <p:tgtEl>
                                          <p:spTgt spid="236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04" grpId="0"/>
      <p:bldP spid="23605" grpId="0"/>
      <p:bldP spid="2360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三、AD-AS模型</a:t>
              </a:r>
            </a:p>
          </p:txBody>
        </p:sp>
      </p:grpSp>
      <p:sp>
        <p:nvSpPr>
          <p:cNvPr id="7" name="灯片编号占位符 6"/>
          <p:cNvSpPr>
            <a:spLocks noGrp="1"/>
          </p:cNvSpPr>
          <p:nvPr>
            <p:ph type="sldNum" sz="quarter" idx="12"/>
          </p:nvPr>
        </p:nvSpPr>
        <p:spPr>
          <a:xfrm>
            <a:off x="8899190" y="6314400"/>
            <a:ext cx="2700000" cy="316800"/>
          </a:xfrm>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34</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475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（三）经济周期理论—</a:t>
            </a:r>
            <a:r>
              <a:rPr lang="zh-CN" altLang="en-US" sz="2000" kern="0" noProof="0" dirty="0">
                <a:ln>
                  <a:noFill/>
                </a:ln>
                <a:solidFill>
                  <a:srgbClr val="FF0000"/>
                </a:solidFill>
                <a:effectLst/>
                <a:uLnTx/>
                <a:uFillTx/>
                <a:latin typeface="黑体" panose="02010609060101010101" pitchFamily="49" charset="-122"/>
                <a:ea typeface="黑体" panose="02010609060101010101" pitchFamily="49" charset="-122"/>
                <a:sym typeface="+mn-ea"/>
              </a:rPr>
              <a:t>主流经济周期理论</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0" name="Rectangle 101" descr="纸莎草纸">
            <a:extLst>
              <a:ext uri="{FF2B5EF4-FFF2-40B4-BE49-F238E27FC236}">
                <a16:creationId xmlns:a16="http://schemas.microsoft.com/office/drawing/2014/main" id="{B2329BEF-EFD1-2D85-90ED-43D367A3E322}"/>
              </a:ext>
            </a:extLst>
          </p:cNvPr>
          <p:cNvSpPr>
            <a:spLocks noChangeArrowheads="1"/>
          </p:cNvSpPr>
          <p:nvPr/>
        </p:nvSpPr>
        <p:spPr bwMode="auto">
          <a:xfrm>
            <a:off x="664332" y="1863062"/>
            <a:ext cx="10708518" cy="1165888"/>
          </a:xfrm>
          <a:prstGeom prst="rect">
            <a:avLst/>
          </a:prstGeom>
          <a:ln w="3175">
            <a:prstDash val="dash"/>
            <a:headEnd type="none" w="sm" len="sm"/>
            <a:tailEnd type="none" w="sm" len="sm"/>
          </a:ln>
        </p:spPr>
        <p:style>
          <a:lnRef idx="2">
            <a:schemeClr val="accent6"/>
          </a:lnRef>
          <a:fillRef idx="1">
            <a:schemeClr val="lt1"/>
          </a:fillRef>
          <a:effectRef idx="0">
            <a:schemeClr val="accent6"/>
          </a:effectRef>
          <a:fontRef idx="minor">
            <a:schemeClr val="dk1"/>
          </a:fontRef>
        </p:style>
        <p:txBody>
          <a:bodyPr/>
          <a:lstStyle/>
          <a:p>
            <a:pPr marL="174625" indent="-174625">
              <a:spcBef>
                <a:spcPct val="20000"/>
              </a:spcBef>
              <a:buClr>
                <a:schemeClr val="hlink"/>
              </a:buClr>
            </a:pPr>
            <a:r>
              <a:rPr lang="zh-CN" altLang="en-US" sz="2000" dirty="0">
                <a:latin typeface="宋体" panose="02010600030101010101" pitchFamily="2" charset="-122"/>
                <a:ea typeface="宋体" panose="02010600030101010101" pitchFamily="2" charset="-122"/>
              </a:rPr>
              <a:t>     主流理论认为，增长、通货膨胀和经济周期都源于</a:t>
            </a:r>
            <a:r>
              <a:rPr lang="zh-CN" altLang="en-US" sz="2000" dirty="0">
                <a:solidFill>
                  <a:srgbClr val="FF0000"/>
                </a:solidFill>
                <a:latin typeface="宋体" panose="02010600030101010101" pitchFamily="2" charset="-122"/>
                <a:ea typeface="宋体" panose="02010600030101010101" pitchFamily="2" charset="-122"/>
              </a:rPr>
              <a:t>潜在</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GDP</a:t>
            </a:r>
            <a:r>
              <a:rPr lang="zh-CN" altLang="en-US" sz="2000" dirty="0">
                <a:solidFill>
                  <a:srgbClr val="FF0000"/>
                </a:solidFill>
                <a:latin typeface="宋体" panose="02010600030101010101" pitchFamily="2" charset="-122"/>
                <a:ea typeface="宋体" panose="02010600030101010101" pitchFamily="2" charset="-122"/>
              </a:rPr>
              <a:t>的持续增长</a:t>
            </a:r>
            <a:r>
              <a:rPr lang="zh-CN" altLang="en-US" sz="2000" dirty="0">
                <a:latin typeface="宋体" panose="02010600030101010101" pitchFamily="2" charset="-122"/>
                <a:ea typeface="宋体" panose="02010600030101010101" pitchFamily="2" charset="-122"/>
              </a:rPr>
              <a:t>、</a:t>
            </a:r>
            <a:r>
              <a:rPr lang="zh-CN" altLang="en-US" sz="2000" dirty="0">
                <a:solidFill>
                  <a:srgbClr val="FF0000"/>
                </a:solidFill>
                <a:latin typeface="宋体" panose="02010600030101010101" pitchFamily="2" charset="-122"/>
                <a:ea typeface="宋体" panose="02010600030101010101" pitchFamily="2" charset="-122"/>
              </a:rPr>
              <a:t>更快（慢）的总需求增加</a:t>
            </a:r>
            <a:r>
              <a:rPr lang="zh-CN" altLang="en-US" sz="2000" dirty="0">
                <a:latin typeface="宋体" panose="02010600030101010101" pitchFamily="2" charset="-122"/>
                <a:ea typeface="宋体" panose="02010600030101010101" pitchFamily="2" charset="-122"/>
              </a:rPr>
              <a:t>以及</a:t>
            </a:r>
            <a:r>
              <a:rPr lang="zh-CN" altLang="en-US" sz="2000" dirty="0">
                <a:solidFill>
                  <a:srgbClr val="FF0000"/>
                </a:solidFill>
                <a:latin typeface="宋体" panose="02010600030101010101" pitchFamily="2" charset="-122"/>
                <a:ea typeface="宋体" panose="02010600030101010101" pitchFamily="2" charset="-122"/>
              </a:rPr>
              <a:t>总需求增长速率</a:t>
            </a:r>
            <a:r>
              <a:rPr lang="zh-CN" altLang="en-US" sz="2000" dirty="0">
                <a:latin typeface="宋体" panose="02010600030101010101" pitchFamily="2" charset="-122"/>
                <a:ea typeface="宋体" panose="02010600030101010101" pitchFamily="2" charset="-122"/>
              </a:rPr>
              <a:t>的波动。主流经济周期理论有很多特殊形式，它们在总需求增长的</a:t>
            </a:r>
            <a:r>
              <a:rPr lang="zh-CN" altLang="en-US" sz="2000" dirty="0">
                <a:solidFill>
                  <a:srgbClr val="FF0000"/>
                </a:solidFill>
                <a:latin typeface="宋体" panose="02010600030101010101" pitchFamily="2" charset="-122"/>
                <a:ea typeface="宋体" panose="02010600030101010101" pitchFamily="2" charset="-122"/>
              </a:rPr>
              <a:t>波动来源</a:t>
            </a:r>
            <a:r>
              <a:rPr lang="zh-CN" altLang="en-US" sz="2000" dirty="0">
                <a:latin typeface="宋体" panose="02010600030101010101" pitchFamily="2" charset="-122"/>
                <a:ea typeface="宋体" panose="02010600030101010101" pitchFamily="2" charset="-122"/>
              </a:rPr>
              <a:t>以及</a:t>
            </a:r>
            <a:r>
              <a:rPr lang="zh-CN" altLang="en-US" sz="2000" dirty="0">
                <a:solidFill>
                  <a:srgbClr val="FF0000"/>
                </a:solidFill>
                <a:latin typeface="宋体" panose="02010600030101010101" pitchFamily="2" charset="-122"/>
                <a:ea typeface="宋体" panose="02010600030101010101" pitchFamily="2" charset="-122"/>
              </a:rPr>
              <a:t>货币工资粘性</a:t>
            </a:r>
            <a:r>
              <a:rPr lang="zh-CN" altLang="en-US" sz="2000" dirty="0">
                <a:latin typeface="宋体" panose="02010600030101010101" pitchFamily="2" charset="-122"/>
                <a:ea typeface="宋体" panose="02010600030101010101" pitchFamily="2" charset="-122"/>
              </a:rPr>
              <a:t>的来源上看法各有不同。</a:t>
            </a:r>
          </a:p>
        </p:txBody>
      </p:sp>
      <p:sp>
        <p:nvSpPr>
          <p:cNvPr id="61" name="Rectangle 101" descr="纸莎草纸">
            <a:extLst>
              <a:ext uri="{FF2B5EF4-FFF2-40B4-BE49-F238E27FC236}">
                <a16:creationId xmlns:a16="http://schemas.microsoft.com/office/drawing/2014/main" id="{6B106A44-FBD4-4617-0071-B7B8C722B5E5}"/>
              </a:ext>
            </a:extLst>
          </p:cNvPr>
          <p:cNvSpPr>
            <a:spLocks noChangeArrowheads="1"/>
          </p:cNvSpPr>
          <p:nvPr/>
        </p:nvSpPr>
        <p:spPr bwMode="auto">
          <a:xfrm>
            <a:off x="664332" y="3173702"/>
            <a:ext cx="10708518" cy="560098"/>
          </a:xfrm>
          <a:prstGeom prst="rect">
            <a:avLst/>
          </a:prstGeom>
          <a:ln w="3175">
            <a:prstDash val="dash"/>
            <a:headEnd type="none" w="sm" len="sm"/>
            <a:tailEnd type="none" w="sm" len="sm"/>
          </a:ln>
        </p:spPr>
        <p:style>
          <a:lnRef idx="2">
            <a:schemeClr val="accent6"/>
          </a:lnRef>
          <a:fillRef idx="1">
            <a:schemeClr val="lt1"/>
          </a:fillRef>
          <a:effectRef idx="0">
            <a:schemeClr val="accent6"/>
          </a:effectRef>
          <a:fontRef idx="minor">
            <a:schemeClr val="dk1"/>
          </a:fontRef>
        </p:style>
        <p:txBody>
          <a:bodyPr/>
          <a:lstStyle/>
          <a:p>
            <a:pPr marL="174625" indent="-174625">
              <a:spcBef>
                <a:spcPct val="20000"/>
              </a:spcBef>
              <a:buClr>
                <a:schemeClr val="hlink"/>
              </a:buClr>
            </a:pPr>
            <a:r>
              <a:rPr lang="zh-CN" altLang="en-US" sz="2000" dirty="0">
                <a:latin typeface="宋体" panose="02010600030101010101" pitchFamily="2" charset="-122"/>
                <a:ea typeface="宋体" panose="02010600030101010101" pitchFamily="2" charset="-122"/>
              </a:rPr>
              <a:t>     </a:t>
            </a:r>
            <a:r>
              <a:rPr lang="zh-CN" altLang="en-US" sz="2000" b="1" dirty="0">
                <a:solidFill>
                  <a:srgbClr val="00B0F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凯恩斯主义：动物精神（信心波动）</a:t>
            </a:r>
          </a:p>
        </p:txBody>
      </p:sp>
      <p:sp>
        <p:nvSpPr>
          <p:cNvPr id="62" name="Rectangle 101" descr="纸莎草纸">
            <a:extLst>
              <a:ext uri="{FF2B5EF4-FFF2-40B4-BE49-F238E27FC236}">
                <a16:creationId xmlns:a16="http://schemas.microsoft.com/office/drawing/2014/main" id="{D2370DBC-2A0B-C3D9-738E-3FA78E36C5F1}"/>
              </a:ext>
            </a:extLst>
          </p:cNvPr>
          <p:cNvSpPr>
            <a:spLocks noChangeArrowheads="1"/>
          </p:cNvSpPr>
          <p:nvPr/>
        </p:nvSpPr>
        <p:spPr bwMode="auto">
          <a:xfrm>
            <a:off x="664332" y="3944566"/>
            <a:ext cx="10708518" cy="560098"/>
          </a:xfrm>
          <a:prstGeom prst="rect">
            <a:avLst/>
          </a:prstGeom>
          <a:ln w="3175">
            <a:prstDash val="dash"/>
            <a:headEnd type="none" w="sm" len="sm"/>
            <a:tailEnd type="none" w="sm" len="sm"/>
          </a:ln>
        </p:spPr>
        <p:style>
          <a:lnRef idx="2">
            <a:schemeClr val="accent6"/>
          </a:lnRef>
          <a:fillRef idx="1">
            <a:schemeClr val="lt1"/>
          </a:fillRef>
          <a:effectRef idx="0">
            <a:schemeClr val="accent6"/>
          </a:effectRef>
          <a:fontRef idx="minor">
            <a:schemeClr val="dk1"/>
          </a:fontRef>
        </p:style>
        <p:txBody>
          <a:bodyPr/>
          <a:lstStyle/>
          <a:p>
            <a:pPr marL="174625" indent="-174625">
              <a:spcBef>
                <a:spcPct val="20000"/>
              </a:spcBef>
              <a:buClr>
                <a:schemeClr val="hlink"/>
              </a:buClr>
            </a:pPr>
            <a:r>
              <a:rPr lang="zh-CN" altLang="en-US" sz="2000" dirty="0">
                <a:latin typeface="宋体" panose="02010600030101010101" pitchFamily="2" charset="-122"/>
                <a:ea typeface="宋体" panose="02010600030101010101" pitchFamily="2" charset="-122"/>
              </a:rPr>
              <a:t>     </a:t>
            </a:r>
            <a:r>
              <a:rPr lang="zh-CN" altLang="en-US" sz="2000" b="1" dirty="0">
                <a:solidFill>
                  <a:srgbClr val="00B0F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货币主义：货币供给波动</a:t>
            </a:r>
          </a:p>
        </p:txBody>
      </p:sp>
      <p:sp>
        <p:nvSpPr>
          <p:cNvPr id="63" name="Rectangle 101" descr="纸莎草纸">
            <a:extLst>
              <a:ext uri="{FF2B5EF4-FFF2-40B4-BE49-F238E27FC236}">
                <a16:creationId xmlns:a16="http://schemas.microsoft.com/office/drawing/2014/main" id="{CCCD054D-F3A7-D8F8-2311-6615968D4952}"/>
              </a:ext>
            </a:extLst>
          </p:cNvPr>
          <p:cNvSpPr>
            <a:spLocks noChangeArrowheads="1"/>
          </p:cNvSpPr>
          <p:nvPr/>
        </p:nvSpPr>
        <p:spPr bwMode="auto">
          <a:xfrm>
            <a:off x="653219" y="4723711"/>
            <a:ext cx="10708518" cy="560098"/>
          </a:xfrm>
          <a:prstGeom prst="rect">
            <a:avLst/>
          </a:prstGeom>
          <a:ln w="3175">
            <a:prstDash val="dash"/>
            <a:headEnd type="none" w="sm" len="sm"/>
            <a:tailEnd type="none" w="sm" len="sm"/>
          </a:ln>
        </p:spPr>
        <p:style>
          <a:lnRef idx="2">
            <a:schemeClr val="accent6"/>
          </a:lnRef>
          <a:fillRef idx="1">
            <a:schemeClr val="lt1"/>
          </a:fillRef>
          <a:effectRef idx="0">
            <a:schemeClr val="accent6"/>
          </a:effectRef>
          <a:fontRef idx="minor">
            <a:schemeClr val="dk1"/>
          </a:fontRef>
        </p:style>
        <p:txBody>
          <a:bodyPr/>
          <a:lstStyle/>
          <a:p>
            <a:pPr marL="174625" indent="-174625">
              <a:spcBef>
                <a:spcPct val="20000"/>
              </a:spcBef>
              <a:buClr>
                <a:schemeClr val="hlink"/>
              </a:buClr>
            </a:pPr>
            <a:r>
              <a:rPr lang="zh-CN" altLang="en-US" sz="2000" dirty="0">
                <a:latin typeface="宋体" panose="02010600030101010101" pitchFamily="2" charset="-122"/>
                <a:ea typeface="宋体" panose="02010600030101010101" pitchFamily="2" charset="-122"/>
              </a:rPr>
              <a:t>     </a:t>
            </a:r>
            <a:r>
              <a:rPr lang="zh-CN" altLang="en-US" sz="2000" b="1" dirty="0">
                <a:solidFill>
                  <a:srgbClr val="00B0F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新古典：未预期的总需求波动</a:t>
            </a:r>
          </a:p>
        </p:txBody>
      </p:sp>
      <p:sp>
        <p:nvSpPr>
          <p:cNvPr id="64" name="Rectangle 101" descr="纸莎草纸">
            <a:extLst>
              <a:ext uri="{FF2B5EF4-FFF2-40B4-BE49-F238E27FC236}">
                <a16:creationId xmlns:a16="http://schemas.microsoft.com/office/drawing/2014/main" id="{2D7312C0-F2B8-3E34-7F49-DE99AB77F116}"/>
              </a:ext>
            </a:extLst>
          </p:cNvPr>
          <p:cNvSpPr>
            <a:spLocks noChangeArrowheads="1"/>
          </p:cNvSpPr>
          <p:nvPr/>
        </p:nvSpPr>
        <p:spPr bwMode="auto">
          <a:xfrm>
            <a:off x="653219" y="5519055"/>
            <a:ext cx="10708518" cy="560098"/>
          </a:xfrm>
          <a:prstGeom prst="rect">
            <a:avLst/>
          </a:prstGeom>
          <a:ln w="3175">
            <a:prstDash val="dash"/>
            <a:headEnd type="none" w="sm" len="sm"/>
            <a:tailEnd type="none" w="sm" len="sm"/>
          </a:ln>
        </p:spPr>
        <p:style>
          <a:lnRef idx="2">
            <a:schemeClr val="accent6"/>
          </a:lnRef>
          <a:fillRef idx="1">
            <a:schemeClr val="lt1"/>
          </a:fillRef>
          <a:effectRef idx="0">
            <a:schemeClr val="accent6"/>
          </a:effectRef>
          <a:fontRef idx="minor">
            <a:schemeClr val="dk1"/>
          </a:fontRef>
        </p:style>
        <p:txBody>
          <a:bodyPr/>
          <a:lstStyle/>
          <a:p>
            <a:pPr marL="174625" indent="-174625">
              <a:spcBef>
                <a:spcPct val="20000"/>
              </a:spcBef>
              <a:buClr>
                <a:schemeClr val="hlink"/>
              </a:buClr>
            </a:pPr>
            <a:r>
              <a:rPr lang="zh-CN" altLang="en-US" sz="2000" dirty="0">
                <a:latin typeface="宋体" panose="02010600030101010101" pitchFamily="2" charset="-122"/>
                <a:ea typeface="宋体" panose="02010600030101010101" pitchFamily="2" charset="-122"/>
              </a:rPr>
              <a:t>     </a:t>
            </a:r>
            <a:r>
              <a:rPr lang="zh-CN" altLang="en-US" sz="2000" b="1" dirty="0">
                <a:solidFill>
                  <a:srgbClr val="00B0F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新凯恩斯主义：预期到的和未预期到的总需求波动</a:t>
            </a:r>
          </a:p>
        </p:txBody>
      </p:sp>
    </p:spTree>
    <p:custDataLst>
      <p:tags r:id="rId1"/>
    </p:custDataLst>
    <p:extLst>
      <p:ext uri="{BB962C8B-B14F-4D97-AF65-F5344CB8AC3E}">
        <p14:creationId xmlns:p14="http://schemas.microsoft.com/office/powerpoint/2010/main" val="311110803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blinds(horizontal)">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blinds(horizontal)">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blinds(horizontal)">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blinds(horizontal)">
                                      <p:cBhvr>
                                        <p:cTn id="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三、AD-AS模型</a:t>
              </a:r>
            </a:p>
          </p:txBody>
        </p:sp>
      </p:grpSp>
      <p:sp>
        <p:nvSpPr>
          <p:cNvPr id="7" name="灯片编号占位符 6"/>
          <p:cNvSpPr>
            <a:spLocks noGrp="1"/>
          </p:cNvSpPr>
          <p:nvPr>
            <p:ph type="sldNum" sz="quarter" idx="12"/>
          </p:nvPr>
        </p:nvSpPr>
        <p:spPr>
          <a:xfrm>
            <a:off x="8899190" y="6314400"/>
            <a:ext cx="2700000" cy="316800"/>
          </a:xfrm>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35</a:t>
            </a:fld>
            <a:endParaRPr lang="zh-CN" altLang="en-US" dirty="0">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475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（三）经济周期理论—</a:t>
            </a:r>
            <a:r>
              <a:rPr lang="zh-CN" altLang="en-US" sz="2000" kern="0" noProof="0" dirty="0">
                <a:ln>
                  <a:noFill/>
                </a:ln>
                <a:solidFill>
                  <a:srgbClr val="FF0000"/>
                </a:solidFill>
                <a:effectLst/>
                <a:uLnTx/>
                <a:uFillTx/>
                <a:latin typeface="黑体" panose="02010609060101010101" pitchFamily="49" charset="-122"/>
                <a:ea typeface="黑体" panose="02010609060101010101" pitchFamily="49" charset="-122"/>
                <a:sym typeface="+mn-ea"/>
              </a:rPr>
              <a:t>实际经济周期理论</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文本框 5"/>
          <p:cNvSpPr txBox="1"/>
          <p:nvPr/>
        </p:nvSpPr>
        <p:spPr>
          <a:xfrm>
            <a:off x="366014" y="1850020"/>
            <a:ext cx="7896352" cy="3727944"/>
          </a:xfrm>
          <a:prstGeom prst="rect">
            <a:avLst/>
          </a:prstGeom>
          <a:noFill/>
        </p:spPr>
        <p:txBody>
          <a:bodyPr wrap="square" rtlCol="0" anchor="t">
            <a:spAutoFit/>
          </a:bodyPr>
          <a:lstStyle/>
          <a:p>
            <a:pPr algn="just">
              <a:lnSpc>
                <a:spcPct val="150000"/>
              </a:lnSpc>
            </a:pPr>
            <a:r>
              <a:rPr lang="zh-CN" altLang="en-US" sz="2000" dirty="0">
                <a:latin typeface="黑体" panose="02010609060101010101" pitchFamily="49" charset="-122"/>
                <a:ea typeface="黑体" panose="02010609060101010101" pitchFamily="49" charset="-122"/>
                <a:cs typeface="黑体" panose="02010609060101010101" pitchFamily="49" charset="-122"/>
              </a:rPr>
              <a:t>    实际经济周期理论（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Real Business Cycle Theory</a:t>
            </a:r>
            <a:r>
              <a:rPr lang="zh-CN" altLang="en-US" sz="2000" dirty="0">
                <a:latin typeface="黑体" panose="02010609060101010101" pitchFamily="49" charset="-122"/>
                <a:ea typeface="黑体" panose="02010609060101010101" pitchFamily="49" charset="-122"/>
                <a:cs typeface="黑体" panose="02010609060101010101" pitchFamily="49" charset="-122"/>
              </a:rPr>
              <a:t>）把</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总冲击</a:t>
            </a:r>
            <a:r>
              <a:rPr lang="zh-CN" altLang="en-US" sz="2000" dirty="0">
                <a:latin typeface="黑体" panose="02010609060101010101" pitchFamily="49" charset="-122"/>
                <a:ea typeface="黑体" panose="02010609060101010101" pitchFamily="49" charset="-122"/>
                <a:cs typeface="黑体" panose="02010609060101010101" pitchFamily="49" charset="-122"/>
              </a:rPr>
              <a:t>放在中心位置，认为经济周期源于经济体系之外的一些实际因素的冲击，即“</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外部冲击</a:t>
            </a:r>
            <a:r>
              <a:rPr lang="zh-CN" altLang="en-US" sz="2000" dirty="0">
                <a:latin typeface="黑体" panose="02010609060101010101" pitchFamily="49" charset="-122"/>
                <a:ea typeface="黑体" panose="02010609060101010101" pitchFamily="49" charset="-122"/>
                <a:cs typeface="黑体" panose="02010609060101010101" pitchFamily="49" charset="-122"/>
              </a:rPr>
              <a:t>”，而引起这种冲击的是一些实实在在的因素。市场经济无法预测这些因素的变动与出现，也无法自发地迅速做出反应，所以经济中必然发生周期性波动。这些冲击经济的因素并不产生于经济体系之内，与市场机制无关。所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RBC</a:t>
            </a:r>
            <a:r>
              <a:rPr lang="zh-CN" altLang="en-US" sz="2000" dirty="0">
                <a:latin typeface="黑体" panose="02010609060101010101" pitchFamily="49" charset="-122"/>
                <a:ea typeface="黑体" panose="02010609060101010101" pitchFamily="49" charset="-122"/>
                <a:cs typeface="黑体" panose="02010609060101010101" pitchFamily="49" charset="-122"/>
              </a:rPr>
              <a:t>理论是典型的外因论。</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该理论认为，无论在长期还是短期中，都可以自发地使经济实现充分就业的均衡，</a:t>
            </a:r>
            <a:r>
              <a:rPr lang="zh-CN" altLang="en-US" sz="2000" dirty="0">
                <a:solidFill>
                  <a:srgbClr val="FF0000"/>
                </a:solidFill>
              </a:rPr>
              <a:t>否定了把经济分为长期与短期的说法</a:t>
            </a:r>
            <a:r>
              <a:rPr lang="zh-CN" altLang="en-US" sz="2000" dirty="0"/>
              <a:t>。</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pic>
        <p:nvPicPr>
          <p:cNvPr id="8" name="图片 7">
            <a:extLst>
              <a:ext uri="{FF2B5EF4-FFF2-40B4-BE49-F238E27FC236}">
                <a16:creationId xmlns:a16="http://schemas.microsoft.com/office/drawing/2014/main" id="{C9D3FB7F-41B6-A680-6476-4341C2ED7225}"/>
              </a:ext>
            </a:extLst>
          </p:cNvPr>
          <p:cNvPicPr>
            <a:picLocks noChangeAspect="1"/>
          </p:cNvPicPr>
          <p:nvPr/>
        </p:nvPicPr>
        <p:blipFill>
          <a:blip r:embed="rId3"/>
          <a:stretch>
            <a:fillRect/>
          </a:stretch>
        </p:blipFill>
        <p:spPr>
          <a:xfrm>
            <a:off x="8434332" y="36512"/>
            <a:ext cx="3693533" cy="2428875"/>
          </a:xfrm>
          <a:prstGeom prst="rect">
            <a:avLst/>
          </a:prstGeom>
        </p:spPr>
      </p:pic>
      <p:pic>
        <p:nvPicPr>
          <p:cNvPr id="13" name="图片 12">
            <a:extLst>
              <a:ext uri="{FF2B5EF4-FFF2-40B4-BE49-F238E27FC236}">
                <a16:creationId xmlns:a16="http://schemas.microsoft.com/office/drawing/2014/main" id="{14E46187-D91F-2139-0EDA-FA56BA3DC308}"/>
              </a:ext>
            </a:extLst>
          </p:cNvPr>
          <p:cNvPicPr>
            <a:picLocks noChangeAspect="1"/>
          </p:cNvPicPr>
          <p:nvPr/>
        </p:nvPicPr>
        <p:blipFill>
          <a:blip r:embed="rId4"/>
          <a:stretch>
            <a:fillRect/>
          </a:stretch>
        </p:blipFill>
        <p:spPr>
          <a:xfrm>
            <a:off x="8401040" y="3276600"/>
            <a:ext cx="3726825" cy="2509150"/>
          </a:xfrm>
          <a:prstGeom prst="rect">
            <a:avLst/>
          </a:prstGeom>
        </p:spPr>
      </p:pic>
      <p:sp>
        <p:nvSpPr>
          <p:cNvPr id="12" name="Rectangle 4">
            <a:extLst>
              <a:ext uri="{FF2B5EF4-FFF2-40B4-BE49-F238E27FC236}">
                <a16:creationId xmlns:a16="http://schemas.microsoft.com/office/drawing/2014/main" id="{16E20C66-18F9-A4ED-93C0-90AD4B2452E0}"/>
              </a:ext>
            </a:extLst>
          </p:cNvPr>
          <p:cNvSpPr txBox="1">
            <a:spLocks noChangeArrowheads="1"/>
          </p:cNvSpPr>
          <p:nvPr/>
        </p:nvSpPr>
        <p:spPr>
          <a:xfrm>
            <a:off x="802484" y="5843659"/>
            <a:ext cx="8398666" cy="645160"/>
          </a:xfrm>
          <a:prstGeom prst="rect">
            <a:avLst/>
          </a:prstGeom>
        </p:spPr>
        <p:txBody>
          <a:bodyPr vert="horz" lIns="90000" tIns="46800" rIns="90000" bIns="46800" rtlCol="0">
            <a:normAutofit/>
          </a:bodyPr>
          <a:lstStyle/>
          <a:p>
            <a:pPr marL="463550" marR="0" lvl="0" indent="-463550" algn="l" defTabSz="914400" rtl="0" eaLnBrk="1" fontAlgn="auto" latinLnBrk="0" hangingPunct="1">
              <a:lnSpc>
                <a:spcPct val="150000"/>
              </a:lnSpc>
              <a:spcBef>
                <a:spcPct val="35000"/>
              </a:spcBef>
              <a:spcAft>
                <a:spcPts val="1000"/>
              </a:spcAft>
              <a:buClrTx/>
              <a:buSzTx/>
              <a:buFont typeface="Wingdings" pitchFamily="2" charset="2"/>
              <a:buNone/>
              <a:tabLst/>
              <a:defRPr/>
            </a:pPr>
            <a:r>
              <a:rPr kumimoji="0" lang="zh-CN" altLang="en-US" sz="2000" b="0" i="0"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正冲击、负冲击；宏观政策</a:t>
            </a:r>
            <a:r>
              <a:rPr kumimoji="0" lang="en-US" altLang="zh-CN" sz="2000" b="0" i="0"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a:t>
            </a:r>
            <a:r>
              <a:rPr kumimoji="0" lang="zh-CN" altLang="en-US" sz="2000" b="0" i="0"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外部冲击；新技术突破的重要性</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演示文稿1_02"/>
          <p:cNvPicPr>
            <a:picLocks noChangeAspect="1"/>
          </p:cNvPicPr>
          <p:nvPr/>
        </p:nvPicPr>
        <p:blipFill>
          <a:blip r:embed="rId3" cstate="print">
            <a:lum bright="-30000" contrast="54000"/>
          </a:blip>
          <a:stretch>
            <a:fillRect/>
          </a:stretch>
        </p:blipFill>
        <p:spPr>
          <a:xfrm>
            <a:off x="0" y="0"/>
            <a:ext cx="12192635" cy="6858635"/>
          </a:xfrm>
          <a:prstGeom prst="rect">
            <a:avLst/>
          </a:prstGeom>
          <a:solidFill>
            <a:schemeClr val="accent2"/>
          </a:solidFill>
          <a:ln>
            <a:noFill/>
          </a:ln>
        </p:spPr>
      </p:pic>
      <p:sp>
        <p:nvSpPr>
          <p:cNvPr id="3" name="文本框 2"/>
          <p:cNvSpPr txBox="1"/>
          <p:nvPr/>
        </p:nvSpPr>
        <p:spPr>
          <a:xfrm>
            <a:off x="1558290" y="518795"/>
            <a:ext cx="2468880" cy="645160"/>
          </a:xfrm>
          <a:prstGeom prst="rect">
            <a:avLst/>
          </a:prstGeom>
          <a:noFill/>
        </p:spPr>
        <p:txBody>
          <a:bodyPr wrap="none" rtlCol="0">
            <a:spAutoFit/>
          </a:bodyPr>
          <a:lstStyle/>
          <a:p>
            <a:r>
              <a:rPr lang="zh-CN" altLang="en-US" sz="3600">
                <a:gradFill>
                  <a:gsLst>
                    <a:gs pos="0">
                      <a:srgbClr val="23607C"/>
                    </a:gs>
                    <a:gs pos="100000">
                      <a:srgbClr val="0C364F"/>
                    </a:gs>
                  </a:gsLst>
                  <a:lin scaled="1"/>
                </a:gradFill>
                <a:latin typeface="黑体" panose="02010609060101010101" pitchFamily="49" charset="-122"/>
                <a:ea typeface="黑体" panose="02010609060101010101" pitchFamily="49" charset="-122"/>
              </a:rPr>
              <a:t>经济学导论</a:t>
            </a:r>
          </a:p>
        </p:txBody>
      </p:sp>
      <p:grpSp>
        <p:nvGrpSpPr>
          <p:cNvPr id="6" name="组合 5"/>
          <p:cNvGrpSpPr/>
          <p:nvPr/>
        </p:nvGrpSpPr>
        <p:grpSpPr>
          <a:xfrm>
            <a:off x="505460" y="469265"/>
            <a:ext cx="745490" cy="744220"/>
            <a:chOff x="796" y="739"/>
            <a:chExt cx="1174" cy="1172"/>
          </a:xfrm>
        </p:grpSpPr>
        <p:sp>
          <p:nvSpPr>
            <p:cNvPr id="4" name="椭圆 3"/>
            <p:cNvSpPr/>
            <p:nvPr/>
          </p:nvSpPr>
          <p:spPr>
            <a:xfrm>
              <a:off x="796" y="739"/>
              <a:ext cx="1175" cy="1173"/>
            </a:xfrm>
            <a:prstGeom prst="ellipse">
              <a:avLst/>
            </a:prstGeom>
            <a:solidFill>
              <a:schemeClr val="accent1">
                <a:alpha val="0"/>
              </a:schemeClr>
            </a:solidFill>
            <a:ln w="635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 name="椭圆 6"/>
            <p:cNvSpPr/>
            <p:nvPr/>
          </p:nvSpPr>
          <p:spPr>
            <a:xfrm>
              <a:off x="940" y="904"/>
              <a:ext cx="886" cy="844"/>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
        <p:nvSpPr>
          <p:cNvPr id="8" name="文本框 7"/>
          <p:cNvSpPr txBox="1"/>
          <p:nvPr/>
        </p:nvSpPr>
        <p:spPr>
          <a:xfrm>
            <a:off x="7879080" y="2152650"/>
            <a:ext cx="3230880" cy="2553335"/>
          </a:xfrm>
          <a:prstGeom prst="rect">
            <a:avLst/>
          </a:prstGeom>
          <a:noFill/>
        </p:spPr>
        <p:txBody>
          <a:bodyPr wrap="none" rtlCol="0">
            <a:spAutoFit/>
          </a:bodyPr>
          <a:lstStyle/>
          <a:p>
            <a:pPr algn="ctr"/>
            <a:r>
              <a:rPr lang="zh-CN" altLang="en-US" sz="8000">
                <a:solidFill>
                  <a:schemeClr val="bg1"/>
                </a:solidFill>
                <a:latin typeface="黑体" panose="02010609060101010101" pitchFamily="49" charset="-122"/>
                <a:ea typeface="黑体" panose="02010609060101010101" pitchFamily="49" charset="-122"/>
                <a:cs typeface="黑体" panose="02010609060101010101" pitchFamily="49" charset="-122"/>
              </a:rPr>
              <a:t>第九章</a:t>
            </a:r>
          </a:p>
          <a:p>
            <a:pPr algn="ctr"/>
            <a:r>
              <a:rPr lang="en-US" altLang="zh-CN" sz="8000">
                <a:solidFill>
                  <a:schemeClr val="bg1"/>
                </a:solidFill>
                <a:latin typeface="宋体" panose="02010600030101010101" pitchFamily="2" charset="-122"/>
                <a:ea typeface="宋体" panose="02010600030101010101" pitchFamily="2" charset="-122"/>
                <a:cs typeface="黑体" panose="02010609060101010101" pitchFamily="49" charset="-122"/>
              </a:rPr>
              <a:t>-END-</a:t>
            </a: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chemeClr val="bg1"/>
                </a:solidFill>
                <a:latin typeface="黑体" panose="02010609060101010101" pitchFamily="49" charset="-122"/>
                <a:ea typeface="黑体" panose="02010609060101010101" pitchFamily="49" charset="-122"/>
              </a:rPr>
              <a:pPr/>
              <a:t>36</a:t>
            </a:fld>
            <a:endParaRPr lang="zh-CN" altLang="en-US">
              <a:solidFill>
                <a:schemeClr val="bg1"/>
              </a:solidFill>
              <a:latin typeface="黑体" panose="02010609060101010101" pitchFamily="49" charset="-122"/>
              <a:ea typeface="黑体" panose="02010609060101010101" pitchFamily="49" charset="-122"/>
            </a:endParaRPr>
          </a:p>
        </p:txBody>
      </p:sp>
      <p:sp>
        <p:nvSpPr>
          <p:cNvPr id="13" name="页脚占位符 12"/>
          <p:cNvSpPr>
            <a:spLocks noGrp="1"/>
          </p:cNvSpPr>
          <p:nvPr>
            <p:ph type="ftr" sz="quarter" idx="11"/>
          </p:nvPr>
        </p:nvSpPr>
        <p:spPr>
          <a:xfrm>
            <a:off x="7980610" y="6314400"/>
            <a:ext cx="3960000" cy="316800"/>
          </a:xfrm>
        </p:spPr>
        <p:txBody>
          <a:bodyPr>
            <a:noAutofit/>
          </a:bodyPr>
          <a:lstStyle/>
          <a:p>
            <a:r>
              <a:rPr lang="zh-CN" altLang="en-US" sz="1400" dirty="0">
                <a:solidFill>
                  <a:schemeClr val="bg1"/>
                </a:solidFill>
                <a:latin typeface="黑体" panose="02010609060101010101" pitchFamily="49" charset="-122"/>
                <a:ea typeface="黑体" panose="02010609060101010101" pitchFamily="49" charset="-122"/>
              </a:rPr>
              <a:t>北京工商大学国际经管学院</a:t>
            </a:r>
          </a:p>
        </p:txBody>
      </p:sp>
      <p:sp>
        <p:nvSpPr>
          <p:cNvPr id="14" name="文本框 13"/>
          <p:cNvSpPr txBox="1"/>
          <p:nvPr/>
        </p:nvSpPr>
        <p:spPr>
          <a:xfrm>
            <a:off x="8488680" y="4705985"/>
            <a:ext cx="2011680" cy="645160"/>
          </a:xfrm>
          <a:prstGeom prst="rect">
            <a:avLst/>
          </a:prstGeom>
          <a:noFill/>
        </p:spPr>
        <p:txBody>
          <a:bodyPr wrap="none" rtlCol="0">
            <a:spAutoFit/>
          </a:bodyPr>
          <a:lstStyle/>
          <a:p>
            <a:r>
              <a:rPr lang="en-US" altLang="zh-CN">
                <a:solidFill>
                  <a:schemeClr val="bg1"/>
                </a:solidFill>
                <a:latin typeface="黑体" panose="02010609060101010101" pitchFamily="49" charset="-122"/>
                <a:ea typeface="黑体" panose="02010609060101010101" pitchFamily="49" charset="-122"/>
                <a:cs typeface="黑体" panose="02010609060101010101" pitchFamily="49" charset="-122"/>
              </a:rPr>
              <a:t>By: </a:t>
            </a:r>
            <a:r>
              <a:rPr lang="zh-CN" altLang="en-US">
                <a:solidFill>
                  <a:schemeClr val="bg1"/>
                </a:solidFill>
                <a:latin typeface="黑体" panose="02010609060101010101" pitchFamily="49" charset="-122"/>
                <a:ea typeface="黑体" panose="02010609060101010101" pitchFamily="49" charset="-122"/>
                <a:cs typeface="黑体" panose="02010609060101010101" pitchFamily="49" charset="-122"/>
              </a:rPr>
              <a:t>北京工商大学</a:t>
            </a:r>
          </a:p>
          <a:p>
            <a:r>
              <a:rPr lang="zh-CN" altLang="en-US">
                <a:solidFill>
                  <a:schemeClr val="bg1"/>
                </a:solidFill>
                <a:latin typeface="黑体" panose="02010609060101010101" pitchFamily="49" charset="-122"/>
                <a:ea typeface="黑体" panose="02010609060101010101" pitchFamily="49" charset="-122"/>
                <a:cs typeface="黑体" panose="02010609060101010101" pitchFamily="49" charset="-122"/>
              </a:rPr>
              <a:t>经济学导论课程组</a:t>
            </a:r>
          </a:p>
        </p:txBody>
      </p:sp>
      <p:pic>
        <p:nvPicPr>
          <p:cNvPr id="15" name="图片 14" descr="timg"/>
          <p:cNvPicPr>
            <a:picLocks noChangeAspect="1"/>
          </p:cNvPicPr>
          <p:nvPr/>
        </p:nvPicPr>
        <p:blipFill>
          <a:blip r:embed="rId4" cstate="print">
            <a:clrChange>
              <a:clrFrom>
                <a:srgbClr val="FFFFFF">
                  <a:alpha val="100000"/>
                </a:srgbClr>
              </a:clrFrom>
              <a:clrTo>
                <a:srgbClr val="FFFFFF">
                  <a:alpha val="100000"/>
                  <a:alpha val="0"/>
                </a:srgbClr>
              </a:clrTo>
            </a:clrChange>
          </a:blip>
          <a:stretch>
            <a:fillRect/>
          </a:stretch>
        </p:blipFill>
        <p:spPr>
          <a:xfrm>
            <a:off x="8176260" y="6219825"/>
            <a:ext cx="516890" cy="505460"/>
          </a:xfrm>
          <a:prstGeom prst="rect">
            <a:avLst/>
          </a:prstGeom>
        </p:spPr>
      </p:pic>
    </p:spTree>
    <p:custDataLst>
      <p:tags r:id="rId1"/>
    </p:custData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演示文稿1_04"/>
          <p:cNvPicPr>
            <a:picLocks noChangeAspect="1"/>
          </p:cNvPicPr>
          <p:nvPr/>
        </p:nvPicPr>
        <p:blipFill>
          <a:blip r:embed="rId3" cstate="print">
            <a:lum bright="-30000" contrast="54000"/>
          </a:blip>
          <a:stretch>
            <a:fillRect/>
          </a:stretch>
        </p:blipFill>
        <p:spPr>
          <a:xfrm>
            <a:off x="-37465" y="-5715"/>
            <a:ext cx="12266930" cy="6899910"/>
          </a:xfrm>
          <a:prstGeom prst="rect">
            <a:avLst/>
          </a:prstGeom>
          <a:solidFill>
            <a:schemeClr val="accent2"/>
          </a:solidFill>
          <a:ln>
            <a:noFill/>
          </a:ln>
        </p:spPr>
      </p:pic>
      <p:sp>
        <p:nvSpPr>
          <p:cNvPr id="6" name="文本框 5"/>
          <p:cNvSpPr txBox="1"/>
          <p:nvPr/>
        </p:nvSpPr>
        <p:spPr>
          <a:xfrm>
            <a:off x="0" y="2275840"/>
            <a:ext cx="5166360" cy="2306955"/>
          </a:xfrm>
          <a:prstGeom prst="rect">
            <a:avLst/>
          </a:prstGeom>
          <a:noFill/>
        </p:spPr>
        <p:txBody>
          <a:bodyPr wrap="square" rtlCol="0">
            <a:spAutoFit/>
          </a:bodyPr>
          <a:lstStyle/>
          <a:p>
            <a:pPr algn="l">
              <a:buClrTx/>
              <a:buSzTx/>
              <a:buFontTx/>
            </a:pPr>
            <a:r>
              <a:rPr lang="zh-CN" altLang="en-US"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9</a:t>
            </a:r>
            <a:r>
              <a:rPr lang="zh-CN" altLang="en-US"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.1</a:t>
            </a:r>
          </a:p>
          <a:p>
            <a:pPr algn="l">
              <a:buClrTx/>
              <a:buSzTx/>
              <a:buFontTx/>
            </a:pPr>
            <a:r>
              <a:rPr lang="zh-CN" altLang="en-US" sz="3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7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总需求</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4</a:t>
            </a:fld>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一、总需求</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5</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21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（一）总需求曲线</a:t>
            </a:r>
          </a:p>
        </p:txBody>
      </p:sp>
      <p:sp>
        <p:nvSpPr>
          <p:cNvPr id="4" name="文本框 3"/>
          <p:cNvSpPr txBox="1"/>
          <p:nvPr/>
        </p:nvSpPr>
        <p:spPr>
          <a:xfrm>
            <a:off x="723738" y="1832602"/>
            <a:ext cx="10290005" cy="1212833"/>
          </a:xfrm>
          <a:prstGeom prst="rect">
            <a:avLst/>
          </a:prstGeom>
          <a:noFill/>
        </p:spPr>
        <p:txBody>
          <a:bodyPr wrap="square" rtlCol="0" anchor="t">
            <a:spAutoFit/>
          </a:bodyPr>
          <a:lstStyle/>
          <a:p>
            <a:pPr>
              <a:lnSpc>
                <a:spcPct val="200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总需求是指一定时期内经济社会对最终产品和服务的需求总量，一般用产出水平</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Y</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表示。</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a:lnSpc>
                <a:spcPct val="200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总需求由消费需求、投资需求、政府需求和国外需求构成。</a:t>
            </a:r>
            <a:endPar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矩形 4"/>
          <p:cNvSpPr/>
          <p:nvPr/>
        </p:nvSpPr>
        <p:spPr>
          <a:xfrm>
            <a:off x="10972800" y="119380"/>
            <a:ext cx="1111250" cy="876907"/>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8" name="Rectangle 101" descr="纸莎草纸"/>
          <p:cNvSpPr>
            <a:spLocks noChangeArrowheads="1"/>
          </p:cNvSpPr>
          <p:nvPr/>
        </p:nvSpPr>
        <p:spPr bwMode="auto">
          <a:xfrm>
            <a:off x="2769357" y="3510887"/>
            <a:ext cx="5705903" cy="2057400"/>
          </a:xfrm>
          <a:prstGeom prst="rect">
            <a:avLst/>
          </a:prstGeom>
          <a:ln w="3175">
            <a:prstDash val="dash"/>
            <a:headEnd type="none" w="sm" len="sm"/>
            <a:tailEnd type="none" w="sm" len="sm"/>
          </a:ln>
        </p:spPr>
        <p:style>
          <a:lnRef idx="2">
            <a:schemeClr val="accent6"/>
          </a:lnRef>
          <a:fillRef idx="1">
            <a:schemeClr val="lt1"/>
          </a:fillRef>
          <a:effectRef idx="0">
            <a:schemeClr val="accent6"/>
          </a:effectRef>
          <a:fontRef idx="minor">
            <a:schemeClr val="dk1"/>
          </a:fontRef>
        </p:style>
        <p:txBody>
          <a:bodyPr/>
          <a:lstStyle/>
          <a:p>
            <a:pPr marL="174625" indent="-174625" algn="ctr">
              <a:lnSpc>
                <a:spcPct val="200000"/>
              </a:lnSpc>
              <a:spcBef>
                <a:spcPct val="20000"/>
              </a:spcBef>
              <a:buClr>
                <a:schemeClr val="hlink"/>
              </a:buClr>
            </a:pPr>
            <a:r>
              <a:rPr lang="zh-CN" altLang="en-US" sz="2000" b="1" dirty="0">
                <a:latin typeface="黑体" pitchFamily="49" charset="-122"/>
                <a:ea typeface="黑体" pitchFamily="49" charset="-122"/>
              </a:rPr>
              <a:t>总需求＝消费＋投资＋政府购买＋净出口</a:t>
            </a:r>
          </a:p>
          <a:p>
            <a:pPr marL="174625" indent="-174625" algn="ctr">
              <a:lnSpc>
                <a:spcPct val="200000"/>
              </a:lnSpc>
              <a:spcBef>
                <a:spcPct val="20000"/>
              </a:spcBef>
              <a:buClr>
                <a:schemeClr val="hlink"/>
              </a:buClr>
            </a:pPr>
            <a:r>
              <a:rPr lang="en-US" altLang="zh-CN" sz="2000" b="1" i="1" dirty="0">
                <a:latin typeface="黑体" pitchFamily="49" charset="-122"/>
                <a:ea typeface="黑体" pitchFamily="49" charset="-122"/>
              </a:rPr>
              <a:t>   </a:t>
            </a:r>
            <a:r>
              <a:rPr lang="en-US" altLang="zh-CN" sz="2000" b="1" i="1" dirty="0">
                <a:latin typeface="Meiryo UI" pitchFamily="34" charset="-128"/>
                <a:ea typeface="Meiryo UI" pitchFamily="34" charset="-128"/>
                <a:cs typeface="Meiryo UI" pitchFamily="34" charset="-128"/>
              </a:rPr>
              <a:t>AD</a:t>
            </a:r>
            <a:r>
              <a:rPr lang="zh-CN" altLang="en-US" sz="2000" b="1" dirty="0">
                <a:latin typeface="Meiryo UI" pitchFamily="34" charset="-128"/>
                <a:ea typeface="Meiryo UI" pitchFamily="34" charset="-128"/>
                <a:cs typeface="Meiryo UI" pitchFamily="34" charset="-128"/>
              </a:rPr>
              <a:t>＝</a:t>
            </a:r>
            <a:r>
              <a:rPr lang="en-US" altLang="zh-CN" sz="2000" b="1" i="1" dirty="0">
                <a:latin typeface="Meiryo UI" pitchFamily="34" charset="-128"/>
                <a:ea typeface="Meiryo UI" pitchFamily="34" charset="-128"/>
                <a:cs typeface="Meiryo UI" pitchFamily="34" charset="-128"/>
              </a:rPr>
              <a:t>C</a:t>
            </a:r>
            <a:r>
              <a:rPr lang="zh-CN" altLang="en-US" sz="2000" b="1" dirty="0">
                <a:latin typeface="Meiryo UI" pitchFamily="34" charset="-128"/>
                <a:ea typeface="Meiryo UI" pitchFamily="34" charset="-128"/>
                <a:cs typeface="Meiryo UI" pitchFamily="34" charset="-128"/>
              </a:rPr>
              <a:t>＋</a:t>
            </a:r>
            <a:r>
              <a:rPr lang="en-US" altLang="zh-CN" sz="2000" b="1" i="1" dirty="0">
                <a:latin typeface="Meiryo UI" pitchFamily="34" charset="-128"/>
                <a:ea typeface="Meiryo UI" pitchFamily="34" charset="-128"/>
                <a:cs typeface="Meiryo UI" pitchFamily="34" charset="-128"/>
              </a:rPr>
              <a:t>I</a:t>
            </a:r>
            <a:r>
              <a:rPr lang="zh-CN" altLang="en-US" sz="2000" b="1" dirty="0">
                <a:latin typeface="Meiryo UI" pitchFamily="34" charset="-128"/>
                <a:ea typeface="Meiryo UI" pitchFamily="34" charset="-128"/>
                <a:cs typeface="Meiryo UI" pitchFamily="34" charset="-128"/>
              </a:rPr>
              <a:t>＋</a:t>
            </a:r>
            <a:r>
              <a:rPr lang="en-US" altLang="zh-CN" sz="2000" b="1" i="1" dirty="0">
                <a:latin typeface="Meiryo UI" pitchFamily="34" charset="-128"/>
                <a:ea typeface="Meiryo UI" pitchFamily="34" charset="-128"/>
                <a:cs typeface="Meiryo UI" pitchFamily="34" charset="-128"/>
              </a:rPr>
              <a:t>G</a:t>
            </a:r>
            <a:r>
              <a:rPr lang="zh-CN" altLang="en-US" sz="2000" b="1" dirty="0">
                <a:latin typeface="Meiryo UI" pitchFamily="34" charset="-128"/>
                <a:ea typeface="Meiryo UI" pitchFamily="34" charset="-128"/>
                <a:cs typeface="Meiryo UI" pitchFamily="34" charset="-128"/>
              </a:rPr>
              <a:t>＋</a:t>
            </a:r>
            <a:r>
              <a:rPr lang="en-US" altLang="zh-CN" sz="2000" b="1" dirty="0">
                <a:latin typeface="Meiryo UI" pitchFamily="34" charset="-128"/>
                <a:ea typeface="Meiryo UI" pitchFamily="34" charset="-128"/>
                <a:cs typeface="Meiryo UI" pitchFamily="34" charset="-128"/>
              </a:rPr>
              <a:t>(</a:t>
            </a:r>
            <a:r>
              <a:rPr lang="en-US" altLang="zh-CN" sz="2000" b="1" i="1" dirty="0">
                <a:latin typeface="Meiryo UI" pitchFamily="34" charset="-128"/>
                <a:ea typeface="Meiryo UI" pitchFamily="34" charset="-128"/>
                <a:cs typeface="Meiryo UI" pitchFamily="34" charset="-128"/>
              </a:rPr>
              <a:t>X</a:t>
            </a:r>
            <a:r>
              <a:rPr lang="zh-CN" altLang="en-US" sz="2000" b="1" dirty="0">
                <a:latin typeface="Meiryo UI" pitchFamily="34" charset="-128"/>
                <a:ea typeface="Meiryo UI" pitchFamily="34" charset="-128"/>
                <a:cs typeface="Meiryo UI" pitchFamily="34" charset="-128"/>
              </a:rPr>
              <a:t>－</a:t>
            </a:r>
            <a:r>
              <a:rPr lang="en-US" altLang="zh-CN" sz="2000" b="1" i="1" dirty="0">
                <a:latin typeface="Meiryo UI" pitchFamily="34" charset="-128"/>
                <a:ea typeface="Meiryo UI" pitchFamily="34" charset="-128"/>
                <a:cs typeface="Meiryo UI" pitchFamily="34" charset="-128"/>
              </a:rPr>
              <a:t>M)</a:t>
            </a:r>
            <a:endParaRPr lang="en-US" altLang="zh-CN" sz="2000" b="1" dirty="0">
              <a:latin typeface="Meiryo UI" pitchFamily="34" charset="-128"/>
              <a:ea typeface="Meiryo UI" pitchFamily="34" charset="-128"/>
              <a:cs typeface="Meiryo UI" pitchFamily="34" charset="-128"/>
            </a:endParaRPr>
          </a:p>
          <a:p>
            <a:pPr marL="174625" indent="-174625" algn="ctr">
              <a:lnSpc>
                <a:spcPct val="200000"/>
              </a:lnSpc>
              <a:spcBef>
                <a:spcPct val="20000"/>
              </a:spcBef>
              <a:buClr>
                <a:schemeClr val="hlink"/>
              </a:buClr>
            </a:pPr>
            <a:r>
              <a:rPr lang="zh-CN" altLang="en-US" sz="2000" b="1" dirty="0">
                <a:latin typeface="黑体" pitchFamily="49" charset="-122"/>
                <a:ea typeface="黑体" pitchFamily="49" charset="-122"/>
              </a:rPr>
              <a:t>  总需求</a:t>
            </a:r>
            <a:r>
              <a:rPr lang="zh-CN" altLang="en-US" sz="2000" b="1" dirty="0">
                <a:latin typeface="Meiryo UI" pitchFamily="34" charset="-128"/>
                <a:ea typeface="Meiryo UI" pitchFamily="34" charset="-128"/>
                <a:cs typeface="Meiryo UI" pitchFamily="34" charset="-128"/>
              </a:rPr>
              <a:t>＝</a:t>
            </a:r>
            <a:r>
              <a:rPr lang="en-US" altLang="zh-CN" sz="2000" b="1" i="1" dirty="0">
                <a:latin typeface="Meiryo UI" pitchFamily="34" charset="-128"/>
                <a:ea typeface="Meiryo UI" pitchFamily="34" charset="-128"/>
                <a:cs typeface="Meiryo UI" pitchFamily="34" charset="-128"/>
              </a:rPr>
              <a:t>GDP</a:t>
            </a:r>
            <a:r>
              <a:rPr lang="zh-CN" altLang="en-US" sz="2000" b="1" dirty="0">
                <a:latin typeface="Meiryo UI" pitchFamily="34" charset="-128"/>
                <a:ea typeface="Meiryo UI" pitchFamily="34" charset="-128"/>
                <a:cs typeface="Meiryo UI" pitchFamily="34" charset="-128"/>
              </a:rPr>
              <a:t>＝</a:t>
            </a:r>
            <a:r>
              <a:rPr lang="zh-CN" altLang="en-US" sz="2000" b="1" dirty="0">
                <a:latin typeface="黑体" pitchFamily="49" charset="-122"/>
                <a:ea typeface="黑体" pitchFamily="49" charset="-122"/>
              </a:rPr>
              <a:t>总支出</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Freeform 23"/>
          <p:cNvSpPr/>
          <p:nvPr/>
        </p:nvSpPr>
        <p:spPr>
          <a:xfrm rot="-772419">
            <a:off x="3157197" y="2740405"/>
            <a:ext cx="1819275" cy="2889250"/>
          </a:xfrm>
          <a:custGeom>
            <a:avLst/>
            <a:gdLst/>
            <a:ahLst/>
            <a:cxnLst>
              <a:cxn ang="0">
                <a:pos x="0" y="0"/>
              </a:cxn>
              <a:cxn ang="0">
                <a:pos x="682228" y="1733550"/>
              </a:cxn>
              <a:cxn ang="0">
                <a:pos x="1819275" y="2889250"/>
              </a:cxn>
            </a:cxnLst>
            <a:rect l="0" t="0" r="0" b="0"/>
            <a:pathLst>
              <a:path w="1440" h="2340">
                <a:moveTo>
                  <a:pt x="0" y="0"/>
                </a:moveTo>
                <a:cubicBezTo>
                  <a:pt x="150" y="507"/>
                  <a:pt x="300" y="1014"/>
                  <a:pt x="540" y="1404"/>
                </a:cubicBezTo>
                <a:cubicBezTo>
                  <a:pt x="780" y="1794"/>
                  <a:pt x="1290" y="2184"/>
                  <a:pt x="1440" y="2340"/>
                </a:cubicBezTo>
              </a:path>
            </a:pathLst>
          </a:custGeom>
          <a:ln w="82550" cmpd="sng">
            <a:solidFill>
              <a:srgbClr val="FFC000"/>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a:lstStyle/>
          <a:p>
            <a:endParaRPr lang="zh-CN" altLang="en-US">
              <a:latin typeface="黑体" pitchFamily="49" charset="-122"/>
              <a:ea typeface="黑体" pitchFamily="49" charset="-122"/>
            </a:endParaRPr>
          </a:p>
        </p:txBody>
      </p:sp>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一、总需求</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6</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21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（一）总需求曲线</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176" name="Text Box 19"/>
          <p:cNvSpPr txBox="1"/>
          <p:nvPr/>
        </p:nvSpPr>
        <p:spPr>
          <a:xfrm>
            <a:off x="1693839" y="2577210"/>
            <a:ext cx="619125" cy="714375"/>
          </a:xfrm>
          <a:prstGeom prst="rect">
            <a:avLst/>
          </a:prstGeom>
          <a:noFill/>
          <a:ln w="9525">
            <a:noFill/>
          </a:ln>
        </p:spPr>
        <p:txBody>
          <a:bodyPr vert="eaVert"/>
          <a:lstStyle/>
          <a:p>
            <a:pPr algn="just"/>
            <a:r>
              <a:rPr lang="zh-CN" altLang="en-US" b="1" dirty="0">
                <a:latin typeface="黑体" pitchFamily="49" charset="-122"/>
                <a:ea typeface="黑体" pitchFamily="49" charset="-122"/>
              </a:rPr>
              <a:t>价格</a:t>
            </a:r>
          </a:p>
        </p:txBody>
      </p:sp>
      <p:sp>
        <p:nvSpPr>
          <p:cNvPr id="7177" name="Line 20"/>
          <p:cNvSpPr/>
          <p:nvPr/>
        </p:nvSpPr>
        <p:spPr>
          <a:xfrm flipV="1">
            <a:off x="2312964" y="2755010"/>
            <a:ext cx="1588" cy="2860675"/>
          </a:xfrm>
          <a:prstGeom prst="line">
            <a:avLst/>
          </a:prstGeom>
          <a:ln w="3175" cap="flat" cmpd="sng">
            <a:solidFill>
              <a:srgbClr val="000000"/>
            </a:solidFill>
            <a:prstDash val="solid"/>
            <a:headEnd type="none" w="med" len="med"/>
            <a:tailEnd type="none" w="med" len="med"/>
          </a:ln>
        </p:spPr>
      </p:sp>
      <p:sp>
        <p:nvSpPr>
          <p:cNvPr id="7178" name="Line 21"/>
          <p:cNvSpPr/>
          <p:nvPr/>
        </p:nvSpPr>
        <p:spPr>
          <a:xfrm flipV="1">
            <a:off x="2312964" y="5615685"/>
            <a:ext cx="3709988" cy="1588"/>
          </a:xfrm>
          <a:prstGeom prst="line">
            <a:avLst/>
          </a:prstGeom>
          <a:ln w="3175" cap="flat" cmpd="sng">
            <a:solidFill>
              <a:srgbClr val="000000"/>
            </a:solidFill>
            <a:prstDash val="solid"/>
            <a:headEnd type="none" w="med" len="med"/>
            <a:tailEnd type="none" w="med" len="med"/>
          </a:ln>
        </p:spPr>
      </p:sp>
      <p:sp>
        <p:nvSpPr>
          <p:cNvPr id="7179" name="Line 22"/>
          <p:cNvSpPr/>
          <p:nvPr/>
        </p:nvSpPr>
        <p:spPr>
          <a:xfrm>
            <a:off x="2312964" y="3469385"/>
            <a:ext cx="823913" cy="1588"/>
          </a:xfrm>
          <a:prstGeom prst="line">
            <a:avLst/>
          </a:prstGeom>
          <a:ln w="9525" cap="flat" cmpd="sng">
            <a:solidFill>
              <a:srgbClr val="000000"/>
            </a:solidFill>
            <a:prstDash val="dash"/>
            <a:headEnd type="none" w="med" len="med"/>
            <a:tailEnd type="none" w="med" len="med"/>
          </a:ln>
        </p:spPr>
      </p:sp>
      <p:sp>
        <p:nvSpPr>
          <p:cNvPr id="7181" name="Text Box 24"/>
          <p:cNvSpPr txBox="1"/>
          <p:nvPr/>
        </p:nvSpPr>
        <p:spPr>
          <a:xfrm>
            <a:off x="5050573" y="4901689"/>
            <a:ext cx="1028700" cy="536575"/>
          </a:xfrm>
          <a:prstGeom prst="rect">
            <a:avLst/>
          </a:prstGeom>
          <a:noFill/>
          <a:ln w="9525">
            <a:noFill/>
          </a:ln>
        </p:spPr>
        <p:txBody>
          <a:bodyPr/>
          <a:lstStyle/>
          <a:p>
            <a:pPr algn="just"/>
            <a:r>
              <a:rPr lang="en-US" altLang="zh-CN" b="1" dirty="0">
                <a:latin typeface="黑体" pitchFamily="49" charset="-122"/>
                <a:ea typeface="黑体" pitchFamily="49" charset="-122"/>
              </a:rPr>
              <a:t>AD</a:t>
            </a:r>
          </a:p>
        </p:txBody>
      </p:sp>
      <p:sp>
        <p:nvSpPr>
          <p:cNvPr id="7182" name="Line 25"/>
          <p:cNvSpPr/>
          <p:nvPr/>
        </p:nvSpPr>
        <p:spPr>
          <a:xfrm>
            <a:off x="3136877" y="3469385"/>
            <a:ext cx="0" cy="2146300"/>
          </a:xfrm>
          <a:prstGeom prst="line">
            <a:avLst/>
          </a:prstGeom>
          <a:ln w="9525" cap="flat" cmpd="sng">
            <a:solidFill>
              <a:srgbClr val="000000"/>
            </a:solidFill>
            <a:prstDash val="dash"/>
            <a:headEnd type="none" w="med" len="med"/>
            <a:tailEnd type="none" w="med" len="med"/>
          </a:ln>
        </p:spPr>
      </p:sp>
      <p:sp>
        <p:nvSpPr>
          <p:cNvPr id="7183" name="Text Box 26"/>
          <p:cNvSpPr txBox="1"/>
          <p:nvPr/>
        </p:nvSpPr>
        <p:spPr>
          <a:xfrm>
            <a:off x="1693839" y="3293173"/>
            <a:ext cx="619125" cy="533400"/>
          </a:xfrm>
          <a:prstGeom prst="rect">
            <a:avLst/>
          </a:prstGeom>
          <a:noFill/>
          <a:ln w="9525">
            <a:noFill/>
          </a:ln>
        </p:spPr>
        <p:txBody>
          <a:bodyPr/>
          <a:lstStyle/>
          <a:p>
            <a:pPr algn="just"/>
            <a:r>
              <a:rPr lang="en-US" altLang="zh-CN" b="1" dirty="0">
                <a:latin typeface="黑体" pitchFamily="49" charset="-122"/>
                <a:ea typeface="黑体" pitchFamily="49" charset="-122"/>
              </a:rPr>
              <a:t>P</a:t>
            </a:r>
            <a:r>
              <a:rPr lang="en-US" altLang="zh-CN" b="1" baseline="-25000" dirty="0">
                <a:latin typeface="黑体" pitchFamily="49" charset="-122"/>
                <a:ea typeface="黑体" pitchFamily="49" charset="-122"/>
              </a:rPr>
              <a:t>1</a:t>
            </a:r>
            <a:endParaRPr lang="en-US" altLang="zh-CN" b="1" dirty="0">
              <a:latin typeface="黑体" pitchFamily="49" charset="-122"/>
              <a:ea typeface="黑体" pitchFamily="49" charset="-122"/>
            </a:endParaRPr>
          </a:p>
        </p:txBody>
      </p:sp>
      <p:sp>
        <p:nvSpPr>
          <p:cNvPr id="7184" name="Text Box 27"/>
          <p:cNvSpPr txBox="1"/>
          <p:nvPr/>
        </p:nvSpPr>
        <p:spPr>
          <a:xfrm>
            <a:off x="3203457" y="5233548"/>
            <a:ext cx="619125" cy="534988"/>
          </a:xfrm>
          <a:prstGeom prst="rect">
            <a:avLst/>
          </a:prstGeom>
          <a:noFill/>
          <a:ln w="9525">
            <a:noFill/>
          </a:ln>
        </p:spPr>
        <p:txBody>
          <a:bodyPr/>
          <a:lstStyle/>
          <a:p>
            <a:pPr algn="just"/>
            <a:r>
              <a:rPr lang="en-US" altLang="zh-CN" b="1" dirty="0">
                <a:latin typeface="黑体" pitchFamily="49" charset="-122"/>
                <a:ea typeface="黑体" pitchFamily="49" charset="-122"/>
              </a:rPr>
              <a:t>Y</a:t>
            </a:r>
            <a:r>
              <a:rPr lang="en-US" altLang="zh-CN" b="1" baseline="-25000" dirty="0">
                <a:latin typeface="黑体" pitchFamily="49" charset="-122"/>
                <a:ea typeface="黑体" pitchFamily="49" charset="-122"/>
              </a:rPr>
              <a:t>1</a:t>
            </a:r>
            <a:endParaRPr lang="en-US" altLang="zh-CN" b="1" dirty="0">
              <a:latin typeface="黑体" pitchFamily="49" charset="-122"/>
              <a:ea typeface="黑体" pitchFamily="49" charset="-122"/>
            </a:endParaRPr>
          </a:p>
        </p:txBody>
      </p:sp>
      <p:sp>
        <p:nvSpPr>
          <p:cNvPr id="7185" name="Text Box 28"/>
          <p:cNvSpPr txBox="1"/>
          <p:nvPr/>
        </p:nvSpPr>
        <p:spPr>
          <a:xfrm>
            <a:off x="4235332" y="5233548"/>
            <a:ext cx="617537" cy="533400"/>
          </a:xfrm>
          <a:prstGeom prst="rect">
            <a:avLst/>
          </a:prstGeom>
          <a:noFill/>
          <a:ln w="9525">
            <a:noFill/>
          </a:ln>
        </p:spPr>
        <p:txBody>
          <a:bodyPr/>
          <a:lstStyle/>
          <a:p>
            <a:pPr algn="just"/>
            <a:r>
              <a:rPr lang="en-US" altLang="zh-CN" b="1" dirty="0">
                <a:latin typeface="黑体" pitchFamily="49" charset="-122"/>
                <a:ea typeface="黑体" pitchFamily="49" charset="-122"/>
              </a:rPr>
              <a:t>Y</a:t>
            </a:r>
            <a:r>
              <a:rPr lang="en-US" altLang="zh-CN" b="1" baseline="-25000" dirty="0">
                <a:latin typeface="黑体" pitchFamily="49" charset="-122"/>
                <a:ea typeface="黑体" pitchFamily="49" charset="-122"/>
              </a:rPr>
              <a:t>2</a:t>
            </a:r>
            <a:endParaRPr lang="en-US" altLang="zh-CN" b="1" dirty="0">
              <a:latin typeface="黑体" pitchFamily="49" charset="-122"/>
              <a:ea typeface="黑体" pitchFamily="49" charset="-122"/>
            </a:endParaRPr>
          </a:p>
        </p:txBody>
      </p:sp>
      <p:sp>
        <p:nvSpPr>
          <p:cNvPr id="7186" name="Text Box 29"/>
          <p:cNvSpPr txBox="1"/>
          <p:nvPr/>
        </p:nvSpPr>
        <p:spPr>
          <a:xfrm>
            <a:off x="6196913" y="5451912"/>
            <a:ext cx="1235075" cy="533400"/>
          </a:xfrm>
          <a:prstGeom prst="rect">
            <a:avLst/>
          </a:prstGeom>
          <a:noFill/>
          <a:ln w="9525">
            <a:noFill/>
          </a:ln>
        </p:spPr>
        <p:txBody>
          <a:bodyPr/>
          <a:lstStyle/>
          <a:p>
            <a:pPr algn="just"/>
            <a:r>
              <a:rPr lang="en-US" altLang="zh-CN" b="1" dirty="0">
                <a:latin typeface="黑体" pitchFamily="49" charset="-122"/>
                <a:ea typeface="黑体" pitchFamily="49" charset="-122"/>
              </a:rPr>
              <a:t>Y </a:t>
            </a:r>
            <a:r>
              <a:rPr lang="zh-CN" altLang="en-US" b="1" dirty="0">
                <a:latin typeface="黑体" pitchFamily="49" charset="-122"/>
                <a:ea typeface="黑体" pitchFamily="49" charset="-122"/>
              </a:rPr>
              <a:t>总产出</a:t>
            </a:r>
          </a:p>
        </p:txBody>
      </p:sp>
      <p:sp>
        <p:nvSpPr>
          <p:cNvPr id="7187" name="Line 30"/>
          <p:cNvSpPr/>
          <p:nvPr/>
        </p:nvSpPr>
        <p:spPr>
          <a:xfrm>
            <a:off x="2312964" y="4720335"/>
            <a:ext cx="1854200" cy="0"/>
          </a:xfrm>
          <a:prstGeom prst="line">
            <a:avLst/>
          </a:prstGeom>
          <a:ln w="9525" cap="flat" cmpd="sng">
            <a:solidFill>
              <a:srgbClr val="000000"/>
            </a:solidFill>
            <a:prstDash val="dash"/>
            <a:headEnd type="none" w="med" len="med"/>
            <a:tailEnd type="none" w="med" len="med"/>
          </a:ln>
        </p:spPr>
      </p:sp>
      <p:sp>
        <p:nvSpPr>
          <p:cNvPr id="7188" name="Line 31"/>
          <p:cNvSpPr/>
          <p:nvPr/>
        </p:nvSpPr>
        <p:spPr>
          <a:xfrm>
            <a:off x="4167164" y="4720335"/>
            <a:ext cx="0" cy="895350"/>
          </a:xfrm>
          <a:prstGeom prst="line">
            <a:avLst/>
          </a:prstGeom>
          <a:ln w="9525" cap="flat" cmpd="sng">
            <a:solidFill>
              <a:srgbClr val="000000"/>
            </a:solidFill>
            <a:prstDash val="dash"/>
            <a:headEnd type="none" w="med" len="med"/>
            <a:tailEnd type="none" w="med" len="med"/>
          </a:ln>
        </p:spPr>
      </p:sp>
      <p:sp>
        <p:nvSpPr>
          <p:cNvPr id="7189" name="Text Box 32"/>
          <p:cNvSpPr txBox="1"/>
          <p:nvPr/>
        </p:nvSpPr>
        <p:spPr>
          <a:xfrm>
            <a:off x="1693839" y="4542535"/>
            <a:ext cx="619125" cy="533400"/>
          </a:xfrm>
          <a:prstGeom prst="rect">
            <a:avLst/>
          </a:prstGeom>
          <a:noFill/>
          <a:ln w="9525">
            <a:noFill/>
          </a:ln>
        </p:spPr>
        <p:txBody>
          <a:bodyPr/>
          <a:lstStyle/>
          <a:p>
            <a:pPr algn="just"/>
            <a:r>
              <a:rPr lang="en-US" altLang="zh-CN" b="1" dirty="0">
                <a:latin typeface="黑体" pitchFamily="49" charset="-122"/>
                <a:ea typeface="黑体" pitchFamily="49" charset="-122"/>
              </a:rPr>
              <a:t>P</a:t>
            </a:r>
            <a:r>
              <a:rPr lang="en-US" altLang="zh-CN" b="1" baseline="-25000" dirty="0">
                <a:latin typeface="黑体" pitchFamily="49" charset="-122"/>
                <a:ea typeface="黑体" pitchFamily="49" charset="-122"/>
              </a:rPr>
              <a:t>2</a:t>
            </a:r>
            <a:endParaRPr lang="en-US" altLang="zh-CN" b="1" dirty="0">
              <a:latin typeface="黑体" pitchFamily="49" charset="-122"/>
              <a:ea typeface="黑体" pitchFamily="49" charset="-122"/>
            </a:endParaRPr>
          </a:p>
        </p:txBody>
      </p:sp>
      <p:sp>
        <p:nvSpPr>
          <p:cNvPr id="7190" name="Text Box 33"/>
          <p:cNvSpPr txBox="1"/>
          <p:nvPr/>
        </p:nvSpPr>
        <p:spPr>
          <a:xfrm>
            <a:off x="3136877" y="3112198"/>
            <a:ext cx="619125" cy="533400"/>
          </a:xfrm>
          <a:prstGeom prst="rect">
            <a:avLst/>
          </a:prstGeom>
          <a:noFill/>
          <a:ln w="9525">
            <a:noFill/>
          </a:ln>
        </p:spPr>
        <p:txBody>
          <a:bodyPr/>
          <a:lstStyle/>
          <a:p>
            <a:pPr algn="just"/>
            <a:r>
              <a:rPr lang="en-US" altLang="zh-CN" b="1" dirty="0">
                <a:latin typeface="黑体" pitchFamily="49" charset="-122"/>
                <a:ea typeface="黑体" pitchFamily="49" charset="-122"/>
              </a:rPr>
              <a:t>A</a:t>
            </a:r>
          </a:p>
        </p:txBody>
      </p:sp>
      <p:sp>
        <p:nvSpPr>
          <p:cNvPr id="7191" name="Text Box 34"/>
          <p:cNvSpPr txBox="1"/>
          <p:nvPr/>
        </p:nvSpPr>
        <p:spPr>
          <a:xfrm>
            <a:off x="4167164" y="4363148"/>
            <a:ext cx="619125" cy="534987"/>
          </a:xfrm>
          <a:prstGeom prst="rect">
            <a:avLst/>
          </a:prstGeom>
          <a:noFill/>
          <a:ln w="9525">
            <a:noFill/>
          </a:ln>
        </p:spPr>
        <p:txBody>
          <a:bodyPr/>
          <a:lstStyle/>
          <a:p>
            <a:pPr algn="just"/>
            <a:r>
              <a:rPr lang="en-US" altLang="zh-CN" b="1" dirty="0">
                <a:latin typeface="黑体" pitchFamily="49" charset="-122"/>
                <a:ea typeface="黑体" pitchFamily="49" charset="-122"/>
              </a:rPr>
              <a:t>B</a:t>
            </a:r>
          </a:p>
        </p:txBody>
      </p:sp>
      <p:sp>
        <p:nvSpPr>
          <p:cNvPr id="7193" name="Oval 36"/>
          <p:cNvSpPr/>
          <p:nvPr/>
        </p:nvSpPr>
        <p:spPr>
          <a:xfrm>
            <a:off x="4074454" y="4617465"/>
            <a:ext cx="187960" cy="205740"/>
          </a:xfrm>
          <a:prstGeom prst="ellipse">
            <a:avLst/>
          </a:prstGeom>
          <a:solidFill>
            <a:schemeClr val="accent1"/>
          </a:solidFill>
          <a:ln w="9525">
            <a:noFill/>
          </a:ln>
        </p:spPr>
        <p:txBody>
          <a:bodyPr wrap="none" anchor="ctr"/>
          <a:lstStyle/>
          <a:p>
            <a:endParaRPr lang="zh-CN" altLang="en-US" dirty="0">
              <a:latin typeface="黑体" pitchFamily="49" charset="-122"/>
              <a:ea typeface="黑体" pitchFamily="49" charset="-122"/>
            </a:endParaRPr>
          </a:p>
        </p:txBody>
      </p:sp>
      <p:sp>
        <p:nvSpPr>
          <p:cNvPr id="6" name="Oval 36"/>
          <p:cNvSpPr/>
          <p:nvPr/>
        </p:nvSpPr>
        <p:spPr>
          <a:xfrm>
            <a:off x="3043214" y="3354450"/>
            <a:ext cx="187960" cy="205740"/>
          </a:xfrm>
          <a:prstGeom prst="ellipse">
            <a:avLst/>
          </a:prstGeom>
          <a:solidFill>
            <a:schemeClr val="accent1"/>
          </a:solidFill>
          <a:ln w="9525">
            <a:noFill/>
          </a:ln>
        </p:spPr>
        <p:txBody>
          <a:bodyPr wrap="none" anchor="ctr"/>
          <a:lstStyle/>
          <a:p>
            <a:endParaRPr lang="zh-CN" altLang="en-US" dirty="0">
              <a:latin typeface="黑体" pitchFamily="49" charset="-122"/>
              <a:ea typeface="黑体" pitchFamily="49" charset="-122"/>
            </a:endParaRPr>
          </a:p>
        </p:txBody>
      </p:sp>
      <p:sp>
        <p:nvSpPr>
          <p:cNvPr id="30" name="Rectangle 4"/>
          <p:cNvSpPr txBox="1">
            <a:spLocks noChangeArrowheads="1"/>
          </p:cNvSpPr>
          <p:nvPr/>
        </p:nvSpPr>
        <p:spPr>
          <a:xfrm>
            <a:off x="2954087" y="974238"/>
            <a:ext cx="8209780" cy="1013575"/>
          </a:xfrm>
          <a:prstGeom prst="rect">
            <a:avLst/>
          </a:prstGeom>
          <a:solidFill>
            <a:srgbClr val="CCFFCC"/>
          </a:solidFill>
        </p:spPr>
        <p:txBody>
          <a:bodyPr vert="horz" lIns="90000" tIns="46800" rIns="90000" bIns="46800" rtlCol="0">
            <a:normAutofit fontScale="92500" lnSpcReduction="10000"/>
          </a:bodyPr>
          <a:lstStyle/>
          <a:p>
            <a:pPr marL="0" marR="0" lvl="0" indent="0" algn="ctr" defTabSz="914400" rtl="0" eaLnBrk="1" fontAlgn="auto" latinLnBrk="0" hangingPunct="1">
              <a:lnSpc>
                <a:spcPct val="150000"/>
              </a:lnSpc>
              <a:spcBef>
                <a:spcPts val="0"/>
              </a:spcBef>
              <a:spcAft>
                <a:spcPts val="1000"/>
              </a:spcAft>
              <a:buClrTx/>
              <a:buSzTx/>
              <a:buFont typeface="Wingdings" pitchFamily="2" charset="2"/>
              <a:buNone/>
              <a:tabLst/>
              <a:defRPr/>
            </a:pPr>
            <a:r>
              <a:rPr kumimoji="0" lang="zh-CN" altLang="en-US" sz="2000" b="0" i="0" u="none"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黑体" pitchFamily="49" charset="-122"/>
                <a:ea typeface="黑体" pitchFamily="49" charset="-122"/>
                <a:cs typeface="+mn-cs"/>
              </a:rPr>
              <a:t>在</a:t>
            </a:r>
            <a:r>
              <a:rPr kumimoji="0" lang="zh-CN" altLang="en-US" sz="20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cs typeface="+mn-cs"/>
              </a:rPr>
              <a:t>任一既定的价格水平</a:t>
            </a:r>
            <a:r>
              <a:rPr kumimoji="0" lang="zh-CN" altLang="en-US" sz="2000" b="0" i="0" u="none"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黑体" pitchFamily="49" charset="-122"/>
                <a:ea typeface="黑体" pitchFamily="49" charset="-122"/>
                <a:cs typeface="+mn-cs"/>
              </a:rPr>
              <a:t>时</a:t>
            </a:r>
            <a:endParaRPr kumimoji="0" lang="en-US" altLang="zh-CN" sz="2000" b="0" i="0" u="none"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a:p>
            <a:pPr marL="0" marR="0" lvl="0" indent="0" algn="ctr" defTabSz="914400" rtl="0" eaLnBrk="1" fontAlgn="auto" latinLnBrk="0" hangingPunct="1">
              <a:lnSpc>
                <a:spcPct val="150000"/>
              </a:lnSpc>
              <a:spcBef>
                <a:spcPts val="0"/>
              </a:spcBef>
              <a:spcAft>
                <a:spcPts val="1000"/>
              </a:spcAft>
              <a:buClrTx/>
              <a:buSzTx/>
              <a:buFont typeface="Wingdings" pitchFamily="2" charset="2"/>
              <a:buNone/>
              <a:tabLst/>
              <a:defRPr/>
            </a:pPr>
            <a:r>
              <a:rPr kumimoji="0" lang="zh-CN" altLang="en-US" sz="2000" b="0" i="0" u="none"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黑体" pitchFamily="49" charset="-122"/>
                <a:ea typeface="黑体" pitchFamily="49" charset="-122"/>
                <a:cs typeface="+mn-cs"/>
              </a:rPr>
              <a:t>经济</a:t>
            </a:r>
            <a:r>
              <a:rPr lang="zh-CN" altLang="en-US" sz="2000" noProof="0" dirty="0">
                <a:solidFill>
                  <a:schemeClr val="tx1">
                    <a:lumMod val="65000"/>
                    <a:lumOff val="35000"/>
                  </a:schemeClr>
                </a:solidFill>
                <a:effectLst>
                  <a:outerShdw blurRad="38100" dist="38100" dir="2700000" algn="tl">
                    <a:srgbClr val="000000">
                      <a:alpha val="43137"/>
                    </a:srgbClr>
                  </a:outerShdw>
                </a:effectLst>
                <a:latin typeface="黑体" pitchFamily="49" charset="-122"/>
                <a:ea typeface="黑体" pitchFamily="49" charset="-122"/>
              </a:rPr>
              <a:t>主体</a:t>
            </a:r>
            <a:r>
              <a:rPr kumimoji="0" lang="zh-CN" altLang="en-US" sz="2000" b="0" i="0" u="none"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黑体" pitchFamily="49" charset="-122"/>
                <a:ea typeface="黑体" pitchFamily="49" charset="-122"/>
                <a:cs typeface="+mn-cs"/>
              </a:rPr>
              <a:t>对所有产品与劳务的需求量</a:t>
            </a:r>
            <a:r>
              <a:rPr kumimoji="0" lang="en-US" altLang="zh-CN" sz="2000" b="0" i="0" u="none"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黑体" pitchFamily="49" charset="-122"/>
                <a:ea typeface="黑体" pitchFamily="49" charset="-122"/>
                <a:cs typeface="+mn-cs"/>
              </a:rPr>
              <a:t>or</a:t>
            </a:r>
            <a:r>
              <a:rPr kumimoji="0" lang="zh-CN" altLang="en-US" sz="2000" b="0" i="0" u="none" strike="noStrike" kern="1200" cap="none" spc="0" normalizeH="0" baseline="0" noProof="0" dirty="0">
                <a:ln>
                  <a:noFill/>
                </a:ln>
                <a:solidFill>
                  <a:schemeClr val="tx1">
                    <a:lumMod val="65000"/>
                    <a:lumOff val="35000"/>
                  </a:schemeClr>
                </a:solidFill>
                <a:effectLst>
                  <a:outerShdw blurRad="38100" dist="38100" dir="2700000" algn="tl">
                    <a:srgbClr val="000000">
                      <a:alpha val="43137"/>
                    </a:srgbClr>
                  </a:outerShdw>
                </a:effectLst>
                <a:uLnTx/>
                <a:uFillTx/>
                <a:latin typeface="黑体" pitchFamily="49" charset="-122"/>
                <a:ea typeface="黑体" pitchFamily="49" charset="-122"/>
                <a:cs typeface="+mn-cs"/>
              </a:rPr>
              <a:t>经济社会应当提供多少产品与劳务</a:t>
            </a:r>
          </a:p>
        </p:txBody>
      </p:sp>
      <p:sp>
        <p:nvSpPr>
          <p:cNvPr id="31" name="矩形 30"/>
          <p:cNvSpPr/>
          <p:nvPr/>
        </p:nvSpPr>
        <p:spPr>
          <a:xfrm>
            <a:off x="5985678" y="3391468"/>
            <a:ext cx="5178189" cy="1439839"/>
          </a:xfrm>
          <a:prstGeom prst="rect">
            <a:avLst/>
          </a:prstGeom>
          <a:solidFill>
            <a:schemeClr val="accent2">
              <a:lumMod val="40000"/>
              <a:lumOff val="60000"/>
            </a:schemeClr>
          </a:solidFill>
        </p:spPr>
        <p:style>
          <a:lnRef idx="3">
            <a:schemeClr val="lt1"/>
          </a:lnRef>
          <a:fillRef idx="1">
            <a:schemeClr val="accent5"/>
          </a:fillRef>
          <a:effectRef idx="1">
            <a:schemeClr val="accent5"/>
          </a:effectRef>
          <a:fontRef idx="minor">
            <a:schemeClr val="lt1"/>
          </a:fontRef>
        </p:style>
        <p:txBody>
          <a:bodyPr wrap="square">
            <a:spAutoFit/>
          </a:bodyPr>
          <a:lstStyle/>
          <a:p>
            <a:pPr algn="ctr">
              <a:lnSpc>
                <a:spcPct val="200000"/>
              </a:lnSpc>
              <a:spcBef>
                <a:spcPct val="20000"/>
              </a:spcBef>
              <a:buClr>
                <a:schemeClr val="tx2"/>
              </a:buClr>
              <a:defRPr/>
            </a:pPr>
            <a:r>
              <a:rPr lang="zh-CN" altLang="en-US" sz="2000" b="1" dirty="0">
                <a:solidFill>
                  <a:schemeClr val="tx1">
                    <a:lumMod val="65000"/>
                    <a:lumOff val="35000"/>
                  </a:schemeClr>
                </a:solidFill>
                <a:latin typeface="黑体" pitchFamily="49" charset="-122"/>
                <a:ea typeface="黑体" pitchFamily="49" charset="-122"/>
              </a:rPr>
              <a:t>总需求曲线向右下方倾斜：</a:t>
            </a:r>
            <a:endParaRPr lang="en-US" altLang="zh-CN" sz="2000" b="1" dirty="0">
              <a:solidFill>
                <a:schemeClr val="tx1">
                  <a:lumMod val="65000"/>
                  <a:lumOff val="35000"/>
                </a:schemeClr>
              </a:solidFill>
              <a:latin typeface="黑体" pitchFamily="49" charset="-122"/>
              <a:ea typeface="黑体" pitchFamily="49" charset="-122"/>
            </a:endParaRPr>
          </a:p>
          <a:p>
            <a:pPr algn="ctr">
              <a:lnSpc>
                <a:spcPct val="200000"/>
              </a:lnSpc>
              <a:spcBef>
                <a:spcPct val="20000"/>
              </a:spcBef>
              <a:buClr>
                <a:schemeClr val="tx2"/>
              </a:buClr>
              <a:defRPr/>
            </a:pPr>
            <a:r>
              <a:rPr lang="zh-CN" altLang="en-US" sz="2000" b="1" dirty="0">
                <a:solidFill>
                  <a:schemeClr val="tx1">
                    <a:lumMod val="65000"/>
                    <a:lumOff val="35000"/>
                  </a:schemeClr>
                </a:solidFill>
                <a:latin typeface="黑体" pitchFamily="49" charset="-122"/>
                <a:ea typeface="黑体" pitchFamily="49" charset="-122"/>
              </a:rPr>
              <a:t>价格水平上升，国民收入水平下降。</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80"/>
                                        </p:tgtEl>
                                        <p:attrNameLst>
                                          <p:attrName>style.visibility</p:attrName>
                                        </p:attrNameLst>
                                      </p:cBhvr>
                                      <p:to>
                                        <p:strVal val="visible"/>
                                      </p:to>
                                    </p:set>
                                    <p:animEffect transition="in" filter="fade">
                                      <p:cBhvr>
                                        <p:cTn id="12" dur="500"/>
                                        <p:tgtEl>
                                          <p:spTgt spid="718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176"/>
                                        </p:tgtEl>
                                        <p:attrNameLst>
                                          <p:attrName>style.visibility</p:attrName>
                                        </p:attrNameLst>
                                      </p:cBhvr>
                                      <p:to>
                                        <p:strVal val="visible"/>
                                      </p:to>
                                    </p:set>
                                    <p:animEffect transition="in" filter="fade">
                                      <p:cBhvr>
                                        <p:cTn id="15" dur="500"/>
                                        <p:tgtEl>
                                          <p:spTgt spid="7176"/>
                                        </p:tgtEl>
                                      </p:cBhvr>
                                    </p:animEffect>
                                  </p:childTnLst>
                                </p:cTn>
                              </p:par>
                              <p:par>
                                <p:cTn id="16" presetID="10" presetClass="entr" presetSubtype="0" fill="hold" nodeType="withEffect">
                                  <p:stCondLst>
                                    <p:cond delay="0"/>
                                  </p:stCondLst>
                                  <p:childTnLst>
                                    <p:set>
                                      <p:cBhvr>
                                        <p:cTn id="17" dur="1" fill="hold">
                                          <p:stCondLst>
                                            <p:cond delay="0"/>
                                          </p:stCondLst>
                                        </p:cTn>
                                        <p:tgtEl>
                                          <p:spTgt spid="7177"/>
                                        </p:tgtEl>
                                        <p:attrNameLst>
                                          <p:attrName>style.visibility</p:attrName>
                                        </p:attrNameLst>
                                      </p:cBhvr>
                                      <p:to>
                                        <p:strVal val="visible"/>
                                      </p:to>
                                    </p:set>
                                    <p:animEffect transition="in" filter="fade">
                                      <p:cBhvr>
                                        <p:cTn id="18" dur="500"/>
                                        <p:tgtEl>
                                          <p:spTgt spid="7177"/>
                                        </p:tgtEl>
                                      </p:cBhvr>
                                    </p:animEffect>
                                  </p:childTnLst>
                                </p:cTn>
                              </p:par>
                              <p:par>
                                <p:cTn id="19" presetID="10" presetClass="entr" presetSubtype="0" fill="hold" nodeType="withEffect">
                                  <p:stCondLst>
                                    <p:cond delay="0"/>
                                  </p:stCondLst>
                                  <p:childTnLst>
                                    <p:set>
                                      <p:cBhvr>
                                        <p:cTn id="20" dur="1" fill="hold">
                                          <p:stCondLst>
                                            <p:cond delay="0"/>
                                          </p:stCondLst>
                                        </p:cTn>
                                        <p:tgtEl>
                                          <p:spTgt spid="7178"/>
                                        </p:tgtEl>
                                        <p:attrNameLst>
                                          <p:attrName>style.visibility</p:attrName>
                                        </p:attrNameLst>
                                      </p:cBhvr>
                                      <p:to>
                                        <p:strVal val="visible"/>
                                      </p:to>
                                    </p:set>
                                    <p:animEffect transition="in" filter="fade">
                                      <p:cBhvr>
                                        <p:cTn id="21" dur="500"/>
                                        <p:tgtEl>
                                          <p:spTgt spid="7178"/>
                                        </p:tgtEl>
                                      </p:cBhvr>
                                    </p:animEffect>
                                  </p:childTnLst>
                                </p:cTn>
                              </p:par>
                              <p:par>
                                <p:cTn id="22" presetID="10" presetClass="entr" presetSubtype="0" fill="hold" nodeType="withEffect">
                                  <p:stCondLst>
                                    <p:cond delay="0"/>
                                  </p:stCondLst>
                                  <p:childTnLst>
                                    <p:set>
                                      <p:cBhvr>
                                        <p:cTn id="23" dur="1" fill="hold">
                                          <p:stCondLst>
                                            <p:cond delay="0"/>
                                          </p:stCondLst>
                                        </p:cTn>
                                        <p:tgtEl>
                                          <p:spTgt spid="7179"/>
                                        </p:tgtEl>
                                        <p:attrNameLst>
                                          <p:attrName>style.visibility</p:attrName>
                                        </p:attrNameLst>
                                      </p:cBhvr>
                                      <p:to>
                                        <p:strVal val="visible"/>
                                      </p:to>
                                    </p:set>
                                    <p:animEffect transition="in" filter="fade">
                                      <p:cBhvr>
                                        <p:cTn id="24" dur="500"/>
                                        <p:tgtEl>
                                          <p:spTgt spid="717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81"/>
                                        </p:tgtEl>
                                        <p:attrNameLst>
                                          <p:attrName>style.visibility</p:attrName>
                                        </p:attrNameLst>
                                      </p:cBhvr>
                                      <p:to>
                                        <p:strVal val="visible"/>
                                      </p:to>
                                    </p:set>
                                    <p:animEffect transition="in" filter="fade">
                                      <p:cBhvr>
                                        <p:cTn id="27" dur="500"/>
                                        <p:tgtEl>
                                          <p:spTgt spid="7181"/>
                                        </p:tgtEl>
                                      </p:cBhvr>
                                    </p:animEffect>
                                  </p:childTnLst>
                                </p:cTn>
                              </p:par>
                              <p:par>
                                <p:cTn id="28" presetID="10" presetClass="entr" presetSubtype="0" fill="hold" nodeType="withEffect">
                                  <p:stCondLst>
                                    <p:cond delay="0"/>
                                  </p:stCondLst>
                                  <p:childTnLst>
                                    <p:set>
                                      <p:cBhvr>
                                        <p:cTn id="29" dur="1" fill="hold">
                                          <p:stCondLst>
                                            <p:cond delay="0"/>
                                          </p:stCondLst>
                                        </p:cTn>
                                        <p:tgtEl>
                                          <p:spTgt spid="7182"/>
                                        </p:tgtEl>
                                        <p:attrNameLst>
                                          <p:attrName>style.visibility</p:attrName>
                                        </p:attrNameLst>
                                      </p:cBhvr>
                                      <p:to>
                                        <p:strVal val="visible"/>
                                      </p:to>
                                    </p:set>
                                    <p:animEffect transition="in" filter="fade">
                                      <p:cBhvr>
                                        <p:cTn id="30" dur="500"/>
                                        <p:tgtEl>
                                          <p:spTgt spid="718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183"/>
                                        </p:tgtEl>
                                        <p:attrNameLst>
                                          <p:attrName>style.visibility</p:attrName>
                                        </p:attrNameLst>
                                      </p:cBhvr>
                                      <p:to>
                                        <p:strVal val="visible"/>
                                      </p:to>
                                    </p:set>
                                    <p:animEffect transition="in" filter="fade">
                                      <p:cBhvr>
                                        <p:cTn id="33" dur="500"/>
                                        <p:tgtEl>
                                          <p:spTgt spid="7183"/>
                                        </p:tgtEl>
                                      </p:cBhvr>
                                    </p:animEffect>
                                  </p:childTnLst>
                                </p:cTn>
                              </p:par>
                              <p:par>
                                <p:cTn id="34" presetID="10" presetClass="entr" presetSubtype="0" fill="hold" nodeType="withEffect">
                                  <p:stCondLst>
                                    <p:cond delay="0"/>
                                  </p:stCondLst>
                                  <p:childTnLst>
                                    <p:set>
                                      <p:cBhvr>
                                        <p:cTn id="35" dur="1" fill="hold">
                                          <p:stCondLst>
                                            <p:cond delay="0"/>
                                          </p:stCondLst>
                                        </p:cTn>
                                        <p:tgtEl>
                                          <p:spTgt spid="7187"/>
                                        </p:tgtEl>
                                        <p:attrNameLst>
                                          <p:attrName>style.visibility</p:attrName>
                                        </p:attrNameLst>
                                      </p:cBhvr>
                                      <p:to>
                                        <p:strVal val="visible"/>
                                      </p:to>
                                    </p:set>
                                    <p:animEffect transition="in" filter="fade">
                                      <p:cBhvr>
                                        <p:cTn id="36" dur="500"/>
                                        <p:tgtEl>
                                          <p:spTgt spid="7187"/>
                                        </p:tgtEl>
                                      </p:cBhvr>
                                    </p:animEffect>
                                  </p:childTnLst>
                                </p:cTn>
                              </p:par>
                              <p:par>
                                <p:cTn id="37" presetID="10" presetClass="entr" presetSubtype="0" fill="hold" nodeType="withEffect">
                                  <p:stCondLst>
                                    <p:cond delay="0"/>
                                  </p:stCondLst>
                                  <p:childTnLst>
                                    <p:set>
                                      <p:cBhvr>
                                        <p:cTn id="38" dur="1" fill="hold">
                                          <p:stCondLst>
                                            <p:cond delay="0"/>
                                          </p:stCondLst>
                                        </p:cTn>
                                        <p:tgtEl>
                                          <p:spTgt spid="7188"/>
                                        </p:tgtEl>
                                        <p:attrNameLst>
                                          <p:attrName>style.visibility</p:attrName>
                                        </p:attrNameLst>
                                      </p:cBhvr>
                                      <p:to>
                                        <p:strVal val="visible"/>
                                      </p:to>
                                    </p:set>
                                    <p:animEffect transition="in" filter="fade">
                                      <p:cBhvr>
                                        <p:cTn id="39" dur="500"/>
                                        <p:tgtEl>
                                          <p:spTgt spid="71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189"/>
                                        </p:tgtEl>
                                        <p:attrNameLst>
                                          <p:attrName>style.visibility</p:attrName>
                                        </p:attrNameLst>
                                      </p:cBhvr>
                                      <p:to>
                                        <p:strVal val="visible"/>
                                      </p:to>
                                    </p:set>
                                    <p:animEffect transition="in" filter="fade">
                                      <p:cBhvr>
                                        <p:cTn id="42" dur="500"/>
                                        <p:tgtEl>
                                          <p:spTgt spid="71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90"/>
                                        </p:tgtEl>
                                        <p:attrNameLst>
                                          <p:attrName>style.visibility</p:attrName>
                                        </p:attrNameLst>
                                      </p:cBhvr>
                                      <p:to>
                                        <p:strVal val="visible"/>
                                      </p:to>
                                    </p:set>
                                    <p:animEffect transition="in" filter="fade">
                                      <p:cBhvr>
                                        <p:cTn id="45" dur="500"/>
                                        <p:tgtEl>
                                          <p:spTgt spid="71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191"/>
                                        </p:tgtEl>
                                        <p:attrNameLst>
                                          <p:attrName>style.visibility</p:attrName>
                                        </p:attrNameLst>
                                      </p:cBhvr>
                                      <p:to>
                                        <p:strVal val="visible"/>
                                      </p:to>
                                    </p:set>
                                    <p:animEffect transition="in" filter="fade">
                                      <p:cBhvr>
                                        <p:cTn id="48" dur="500"/>
                                        <p:tgtEl>
                                          <p:spTgt spid="71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93"/>
                                        </p:tgtEl>
                                        <p:attrNameLst>
                                          <p:attrName>style.visibility</p:attrName>
                                        </p:attrNameLst>
                                      </p:cBhvr>
                                      <p:to>
                                        <p:strVal val="visible"/>
                                      </p:to>
                                    </p:set>
                                    <p:animEffect transition="in" filter="fade">
                                      <p:cBhvr>
                                        <p:cTn id="51" dur="500"/>
                                        <p:tgtEl>
                                          <p:spTgt spid="719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186"/>
                                        </p:tgtEl>
                                        <p:attrNameLst>
                                          <p:attrName>style.visibility</p:attrName>
                                        </p:attrNameLst>
                                      </p:cBhvr>
                                      <p:to>
                                        <p:strVal val="visible"/>
                                      </p:to>
                                    </p:set>
                                    <p:animEffect transition="in" filter="fade">
                                      <p:cBhvr>
                                        <p:cTn id="57" dur="500"/>
                                        <p:tgtEl>
                                          <p:spTgt spid="718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184"/>
                                        </p:tgtEl>
                                        <p:attrNameLst>
                                          <p:attrName>style.visibility</p:attrName>
                                        </p:attrNameLst>
                                      </p:cBhvr>
                                      <p:to>
                                        <p:strVal val="visible"/>
                                      </p:to>
                                    </p:set>
                                    <p:animEffect transition="in" filter="fade">
                                      <p:cBhvr>
                                        <p:cTn id="60" dur="500"/>
                                        <p:tgtEl>
                                          <p:spTgt spid="718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185"/>
                                        </p:tgtEl>
                                        <p:attrNameLst>
                                          <p:attrName>style.visibility</p:attrName>
                                        </p:attrNameLst>
                                      </p:cBhvr>
                                      <p:to>
                                        <p:strVal val="visible"/>
                                      </p:to>
                                    </p:set>
                                    <p:animEffect transition="in" filter="fade">
                                      <p:cBhvr>
                                        <p:cTn id="63" dur="500"/>
                                        <p:tgtEl>
                                          <p:spTgt spid="7185"/>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500" fill="hold"/>
                                        <p:tgtEl>
                                          <p:spTgt spid="31"/>
                                        </p:tgtEl>
                                        <p:attrNameLst>
                                          <p:attrName>ppt_x</p:attrName>
                                        </p:attrNameLst>
                                      </p:cBhvr>
                                      <p:tavLst>
                                        <p:tav tm="0">
                                          <p:val>
                                            <p:strVal val="#ppt_x"/>
                                          </p:val>
                                        </p:tav>
                                        <p:tav tm="100000">
                                          <p:val>
                                            <p:strVal val="#ppt_x"/>
                                          </p:val>
                                        </p:tav>
                                      </p:tavLst>
                                    </p:anim>
                                    <p:anim calcmode="lin" valueType="num">
                                      <p:cBhvr additive="base">
                                        <p:cTn id="6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0" grpId="0" animBg="1"/>
      <p:bldP spid="7180" grpId="1" animBg="1"/>
      <p:bldP spid="7176" grpId="0"/>
      <p:bldP spid="7176" grpId="1"/>
      <p:bldP spid="7181" grpId="0"/>
      <p:bldP spid="7181" grpId="1"/>
      <p:bldP spid="7183" grpId="0"/>
      <p:bldP spid="7183" grpId="1"/>
      <p:bldP spid="7184" grpId="0"/>
      <p:bldP spid="7184" grpId="1"/>
      <p:bldP spid="7185" grpId="0"/>
      <p:bldP spid="7185" grpId="1"/>
      <p:bldP spid="7186" grpId="0"/>
      <p:bldP spid="7186" grpId="1"/>
      <p:bldP spid="7189" grpId="0"/>
      <p:bldP spid="7189" grpId="1"/>
      <p:bldP spid="7190" grpId="0"/>
      <p:bldP spid="7190" grpId="1"/>
      <p:bldP spid="7191" grpId="0"/>
      <p:bldP spid="7191" grpId="1"/>
      <p:bldP spid="7193" grpId="0" animBg="1"/>
      <p:bldP spid="7193" grpId="1" animBg="1"/>
      <p:bldP spid="6" grpId="0" animBg="1"/>
      <p:bldP spid="6" grpId="1" animBg="1"/>
      <p:bldP spid="30" grpId="0" bldLvl="5" animBg="1" autoUpdateAnimBg="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一、总需求</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7</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214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（一）总需求曲线</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Rectangle 6" descr="新闻纸"/>
          <p:cNvSpPr>
            <a:spLocks noChangeArrowheads="1"/>
          </p:cNvSpPr>
          <p:nvPr/>
        </p:nvSpPr>
        <p:spPr bwMode="auto">
          <a:xfrm>
            <a:off x="553862" y="1656153"/>
            <a:ext cx="11304763" cy="872214"/>
          </a:xfrm>
          <a:prstGeom prst="rect">
            <a:avLst/>
          </a:prstGeom>
          <a:noFill/>
          <a:ln w="76200" cap="sq" cmpd="tri">
            <a:noFill/>
            <a:miter lim="800000"/>
            <a:headEnd type="none" w="sm" len="sm"/>
            <a:tailEnd type="none" w="sm" len="sm"/>
          </a:ln>
        </p:spPr>
        <p:txBody>
          <a:bodyPr anchor="ctr"/>
          <a:lstStyle/>
          <a:p>
            <a:pPr indent="325438">
              <a:buClr>
                <a:srgbClr val="FF0000"/>
              </a:buClr>
            </a:pPr>
            <a:r>
              <a:rPr lang="en-US" altLang="zh-CN" b="1" dirty="0">
                <a:latin typeface="黑体" pitchFamily="49" charset="-122"/>
                <a:ea typeface="黑体" pitchFamily="49" charset="-122"/>
              </a:rPr>
              <a:t>1.</a:t>
            </a:r>
            <a:r>
              <a:rPr lang="zh-CN" altLang="en-US" b="1" dirty="0">
                <a:latin typeface="黑体" pitchFamily="49" charset="-122"/>
                <a:ea typeface="黑体" pitchFamily="49" charset="-122"/>
              </a:rPr>
              <a:t>利率效应：</a:t>
            </a:r>
            <a:r>
              <a:rPr lang="zh-CN" altLang="en-US" dirty="0">
                <a:latin typeface="黑体" pitchFamily="49" charset="-122"/>
                <a:ea typeface="黑体" pitchFamily="49" charset="-122"/>
                <a:sym typeface="Monotype Sorts" pitchFamily="2" charset="2"/>
              </a:rPr>
              <a:t>价格水平</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a:t>
            </a:r>
            <a:r>
              <a:rPr lang="zh-CN" altLang="en-US" b="1" dirty="0">
                <a:latin typeface="黑体" pitchFamily="49" charset="-122"/>
                <a:ea typeface="黑体" pitchFamily="49" charset="-122"/>
                <a:sym typeface="Symbol" pitchFamily="18" charset="2"/>
              </a:rPr>
              <a:t>货币需求</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a:t>
            </a:r>
            <a:r>
              <a:rPr lang="zh-CN" altLang="en-US" b="1" dirty="0">
                <a:latin typeface="黑体" pitchFamily="49" charset="-122"/>
                <a:ea typeface="黑体" pitchFamily="49" charset="-122"/>
                <a:sym typeface="Monotype Sorts" pitchFamily="2" charset="2"/>
              </a:rPr>
              <a:t>利率</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latin typeface="黑体" pitchFamily="49" charset="-122"/>
                <a:ea typeface="黑体" pitchFamily="49" charset="-122"/>
              </a:rPr>
              <a:t>消费</a:t>
            </a:r>
            <a:r>
              <a:rPr lang="en-US" altLang="zh-CN" b="1" dirty="0">
                <a:latin typeface="黑体" pitchFamily="49" charset="-122"/>
                <a:ea typeface="黑体" pitchFamily="49" charset="-122"/>
              </a:rPr>
              <a:t>+</a:t>
            </a:r>
            <a:r>
              <a:rPr lang="zh-CN" altLang="en-US" b="1" dirty="0">
                <a:latin typeface="黑体" pitchFamily="49" charset="-122"/>
                <a:ea typeface="黑体" pitchFamily="49" charset="-122"/>
              </a:rPr>
              <a:t>投资</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 </a:t>
            </a:r>
            <a:r>
              <a:rPr lang="zh-CN" altLang="en-US" dirty="0">
                <a:latin typeface="黑体" pitchFamily="49" charset="-122"/>
                <a:ea typeface="黑体" pitchFamily="49" charset="-122"/>
                <a:sym typeface="Monotype Sorts" pitchFamily="2" charset="2"/>
              </a:rPr>
              <a:t>总需求</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rPr>
              <a:t> </a:t>
            </a:r>
            <a:r>
              <a:rPr lang="zh-CN" altLang="en-US" dirty="0">
                <a:latin typeface="黑体" pitchFamily="49" charset="-122"/>
                <a:ea typeface="黑体" pitchFamily="49" charset="-122"/>
                <a:sym typeface="Symbol" pitchFamily="18" charset="2"/>
              </a:rPr>
              <a:t>。</a:t>
            </a:r>
          </a:p>
        </p:txBody>
      </p:sp>
      <p:sp>
        <p:nvSpPr>
          <p:cNvPr id="13" name="Rectangle 7" descr="新闻纸"/>
          <p:cNvSpPr>
            <a:spLocks noChangeArrowheads="1"/>
          </p:cNvSpPr>
          <p:nvPr/>
        </p:nvSpPr>
        <p:spPr bwMode="auto">
          <a:xfrm>
            <a:off x="553862" y="2063823"/>
            <a:ext cx="10796526" cy="1151194"/>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en-US" altLang="zh-CN" b="1" dirty="0">
                <a:latin typeface="黑体" pitchFamily="49" charset="-122"/>
                <a:ea typeface="黑体" pitchFamily="49" charset="-122"/>
                <a:sym typeface="Monotype Sorts" pitchFamily="2" charset="2"/>
              </a:rPr>
              <a:t>2.</a:t>
            </a:r>
            <a:r>
              <a:rPr lang="zh-CN" altLang="en-US" b="1" dirty="0">
                <a:latin typeface="黑体" pitchFamily="49" charset="-122"/>
                <a:ea typeface="黑体" pitchFamily="49" charset="-122"/>
                <a:sym typeface="Monotype Sorts" pitchFamily="2" charset="2"/>
              </a:rPr>
              <a:t>财富效应：</a:t>
            </a:r>
            <a:r>
              <a:rPr lang="zh-CN" altLang="en-US" dirty="0">
                <a:latin typeface="黑体" pitchFamily="49" charset="-122"/>
                <a:ea typeface="黑体" pitchFamily="49" charset="-122"/>
                <a:sym typeface="Monotype Sorts" pitchFamily="2" charset="2"/>
              </a:rPr>
              <a:t>价格水平</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a:t>
            </a:r>
            <a:r>
              <a:rPr lang="zh-CN" altLang="en-US" b="1" dirty="0">
                <a:latin typeface="黑体" pitchFamily="49" charset="-122"/>
                <a:ea typeface="黑体" pitchFamily="49" charset="-122"/>
              </a:rPr>
              <a:t>实际收入</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latin typeface="黑体" pitchFamily="49" charset="-122"/>
                <a:ea typeface="黑体" pitchFamily="49" charset="-122"/>
              </a:rPr>
              <a:t>消费</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总需求</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rPr>
              <a:t> </a:t>
            </a:r>
            <a:r>
              <a:rPr lang="zh-CN" altLang="en-US" dirty="0">
                <a:latin typeface="黑体" pitchFamily="49" charset="-122"/>
                <a:ea typeface="黑体" pitchFamily="49" charset="-122"/>
                <a:sym typeface="Symbol" pitchFamily="18" charset="2"/>
              </a:rPr>
              <a:t>。</a:t>
            </a:r>
          </a:p>
        </p:txBody>
      </p:sp>
      <p:sp>
        <p:nvSpPr>
          <p:cNvPr id="14" name="Rectangle 8" descr="新闻纸"/>
          <p:cNvSpPr>
            <a:spLocks noChangeArrowheads="1"/>
          </p:cNvSpPr>
          <p:nvPr/>
        </p:nvSpPr>
        <p:spPr bwMode="auto">
          <a:xfrm>
            <a:off x="553862" y="2889826"/>
            <a:ext cx="11196852" cy="1443000"/>
          </a:xfrm>
          <a:prstGeom prst="rect">
            <a:avLst/>
          </a:prstGeom>
          <a:noFill/>
          <a:ln w="76200" cap="sq" cmpd="tri" algn="ctr">
            <a:noFill/>
            <a:miter lim="800000"/>
            <a:headEnd type="none" w="sm" len="sm"/>
            <a:tailEnd type="none" w="sm" len="sm"/>
          </a:ln>
        </p:spPr>
        <p:txBody>
          <a:bodyPr anchor="ctr"/>
          <a:lstStyle/>
          <a:p>
            <a:pPr indent="325438">
              <a:lnSpc>
                <a:spcPct val="150000"/>
              </a:lnSpc>
              <a:buClr>
                <a:srgbClr val="FF0000"/>
              </a:buClr>
            </a:pPr>
            <a:r>
              <a:rPr lang="en-US" altLang="zh-CN" b="1" dirty="0">
                <a:latin typeface="黑体" pitchFamily="49" charset="-122"/>
                <a:ea typeface="黑体" pitchFamily="49" charset="-122"/>
              </a:rPr>
              <a:t>3.</a:t>
            </a:r>
            <a:r>
              <a:rPr lang="zh-CN" altLang="en-US" b="1" dirty="0">
                <a:latin typeface="黑体" pitchFamily="49" charset="-122"/>
                <a:ea typeface="黑体" pitchFamily="49" charset="-122"/>
              </a:rPr>
              <a:t>汇率效应：</a:t>
            </a:r>
            <a:r>
              <a:rPr lang="zh-CN" altLang="en-US" dirty="0">
                <a:latin typeface="黑体" pitchFamily="49" charset="-122"/>
                <a:ea typeface="黑体" pitchFamily="49" charset="-122"/>
              </a:rPr>
              <a:t>价格水平</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rgbClr val="FF0000"/>
                </a:solidFill>
                <a:latin typeface="黑体" pitchFamily="49" charset="-122"/>
                <a:ea typeface="黑体" pitchFamily="49" charset="-122"/>
                <a:sym typeface="Symbol" pitchFamily="18" charset="2"/>
              </a:rPr>
              <a:t></a:t>
            </a:r>
            <a:r>
              <a:rPr lang="zh-CN" altLang="en-US" b="1" dirty="0">
                <a:latin typeface="黑体" pitchFamily="49" charset="-122"/>
                <a:ea typeface="黑体" pitchFamily="49" charset="-122"/>
                <a:sym typeface="Symbol" pitchFamily="18" charset="2"/>
              </a:rPr>
              <a:t>本币汇率</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rgbClr val="FF0000"/>
                </a:solidFill>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rPr>
              <a:t>本国商品相对价格</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rgbClr val="FF0000"/>
                </a:solidFill>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rPr>
              <a:t>出口需求</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solidFill>
                <a:srgbClr val="FF3300"/>
              </a:solidFill>
              <a:latin typeface="黑体" pitchFamily="49" charset="-122"/>
              <a:ea typeface="黑体" pitchFamily="49" charset="-122"/>
            </a:endParaRPr>
          </a:p>
          <a:p>
            <a:pPr indent="325438">
              <a:lnSpc>
                <a:spcPct val="150000"/>
              </a:lnSpc>
              <a:buClr>
                <a:srgbClr val="FF0000"/>
              </a:buClr>
            </a:pPr>
            <a:r>
              <a:rPr lang="zh-CN" altLang="en-US" dirty="0">
                <a:solidFill>
                  <a:srgbClr val="FF3300"/>
                </a:solidFill>
                <a:latin typeface="黑体" pitchFamily="49" charset="-122"/>
                <a:ea typeface="黑体" pitchFamily="49" charset="-122"/>
              </a:rPr>
              <a:t>                                             外国商品相对价格</a:t>
            </a:r>
            <a:r>
              <a:rPr lang="zh-CN" altLang="en-US" dirty="0">
                <a:solidFill>
                  <a:srgbClr val="0000FF"/>
                </a:solidFill>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rPr>
              <a:t>进口需求</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endParaRPr lang="en-US" altLang="zh-CN" dirty="0">
              <a:latin typeface="黑体" pitchFamily="49" charset="-122"/>
              <a:ea typeface="黑体" pitchFamily="49" charset="-122"/>
              <a:sym typeface="Symbol" pitchFamily="18" charset="2"/>
            </a:endParaRPr>
          </a:p>
          <a:p>
            <a:pPr indent="325438">
              <a:lnSpc>
                <a:spcPct val="150000"/>
              </a:lnSpc>
              <a:buClr>
                <a:srgbClr val="FF0000"/>
              </a:buClr>
            </a:pPr>
            <a:r>
              <a:rPr lang="zh-CN" altLang="en-US" b="1" dirty="0">
                <a:solidFill>
                  <a:srgbClr val="FF0000"/>
                </a:solidFill>
                <a:latin typeface="黑体" pitchFamily="49" charset="-122"/>
                <a:ea typeface="黑体" pitchFamily="49" charset="-122"/>
                <a:sym typeface="Symbol" pitchFamily="18" charset="2"/>
              </a:rPr>
              <a:t>                                           </a:t>
            </a:r>
            <a:r>
              <a:rPr lang="zh-CN" altLang="en-US" dirty="0">
                <a:solidFill>
                  <a:srgbClr val="FF3300"/>
                </a:solidFill>
                <a:latin typeface="黑体" pitchFamily="49" charset="-122"/>
                <a:ea typeface="黑体" pitchFamily="49" charset="-122"/>
              </a:rPr>
              <a:t>本国净出口</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rPr>
              <a:t>总需求量</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latin typeface="黑体" pitchFamily="49" charset="-122"/>
                <a:ea typeface="黑体" pitchFamily="49" charset="-122"/>
              </a:rPr>
              <a:t> </a:t>
            </a:r>
            <a:r>
              <a:rPr lang="zh-CN" altLang="en-US" dirty="0">
                <a:solidFill>
                  <a:srgbClr val="FF3300"/>
                </a:solidFill>
                <a:latin typeface="黑体" pitchFamily="49" charset="-122"/>
                <a:ea typeface="黑体" pitchFamily="49" charset="-122"/>
              </a:rPr>
              <a:t>。</a:t>
            </a:r>
          </a:p>
        </p:txBody>
      </p:sp>
      <p:sp>
        <p:nvSpPr>
          <p:cNvPr id="15" name="Rectangle 7" descr="新闻纸"/>
          <p:cNvSpPr>
            <a:spLocks noChangeArrowheads="1"/>
          </p:cNvSpPr>
          <p:nvPr/>
        </p:nvSpPr>
        <p:spPr bwMode="auto">
          <a:xfrm>
            <a:off x="441286" y="3798203"/>
            <a:ext cx="10700982" cy="1382074"/>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en-US" altLang="zh-CN" b="1" dirty="0">
                <a:latin typeface="黑体" pitchFamily="49" charset="-122"/>
                <a:ea typeface="黑体" pitchFamily="49" charset="-122"/>
                <a:sym typeface="Monotype Sorts" pitchFamily="2" charset="2"/>
              </a:rPr>
              <a:t> 4.</a:t>
            </a:r>
            <a:r>
              <a:rPr lang="zh-CN" altLang="en-US" b="1" dirty="0">
                <a:latin typeface="黑体" pitchFamily="49" charset="-122"/>
                <a:ea typeface="黑体" pitchFamily="49" charset="-122"/>
                <a:sym typeface="Monotype Sorts" pitchFamily="2" charset="2"/>
              </a:rPr>
              <a:t>税收效应：</a:t>
            </a:r>
            <a:r>
              <a:rPr lang="zh-CN" altLang="en-US" dirty="0">
                <a:latin typeface="黑体" pitchFamily="49" charset="-122"/>
                <a:ea typeface="黑体" pitchFamily="49" charset="-122"/>
                <a:sym typeface="Monotype Sorts" pitchFamily="2" charset="2"/>
              </a:rPr>
              <a:t>价格水平</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a:t>
            </a:r>
            <a:r>
              <a:rPr lang="zh-CN" altLang="en-US" b="1" dirty="0">
                <a:latin typeface="黑体" pitchFamily="49" charset="-122"/>
                <a:ea typeface="黑体" pitchFamily="49" charset="-122"/>
                <a:sym typeface="Symbol" pitchFamily="18" charset="2"/>
              </a:rPr>
              <a:t>名义</a:t>
            </a:r>
            <a:r>
              <a:rPr lang="zh-CN" altLang="en-US" b="1" dirty="0">
                <a:latin typeface="黑体" pitchFamily="49" charset="-122"/>
                <a:ea typeface="黑体" pitchFamily="49" charset="-122"/>
              </a:rPr>
              <a:t>收入</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rgbClr val="FF0000"/>
                </a:solidFill>
                <a:latin typeface="黑体" pitchFamily="49" charset="-122"/>
                <a:ea typeface="黑体" pitchFamily="49" charset="-122"/>
                <a:sym typeface="Symbol" pitchFamily="18" charset="2"/>
              </a:rPr>
              <a:t>税率</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latin typeface="黑体" pitchFamily="49" charset="-122"/>
                <a:ea typeface="黑体" pitchFamily="49" charset="-122"/>
              </a:rPr>
              <a:t>消费</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b="1" dirty="0">
                <a:solidFill>
                  <a:schemeClr val="hlink"/>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Monotype Sorts" pitchFamily="2" charset="2"/>
              </a:rPr>
              <a:t>总需求量</a:t>
            </a:r>
            <a:r>
              <a:rPr lang="zh-CN" altLang="en-US" dirty="0">
                <a:solidFill>
                  <a:srgbClr val="FF3300"/>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r>
              <a:rPr lang="zh-CN" altLang="en-US" dirty="0">
                <a:solidFill>
                  <a:srgbClr val="0000FF"/>
                </a:solidFill>
                <a:latin typeface="黑体" pitchFamily="49" charset="-122"/>
                <a:ea typeface="黑体" pitchFamily="49" charset="-122"/>
                <a:sym typeface="Symbol" pitchFamily="18" charset="2"/>
              </a:rPr>
              <a:t></a:t>
            </a:r>
            <a:r>
              <a:rPr lang="zh-CN" altLang="en-US" dirty="0">
                <a:latin typeface="黑体" pitchFamily="49" charset="-122"/>
                <a:ea typeface="黑体" pitchFamily="49" charset="-122"/>
                <a:sym typeface="Symbol" pitchFamily="18" charset="2"/>
              </a:rPr>
              <a:t>）。</a:t>
            </a:r>
          </a:p>
        </p:txBody>
      </p:sp>
      <p:sp>
        <p:nvSpPr>
          <p:cNvPr id="16" name="Rectangle 7" descr="新闻纸">
            <a:extLst>
              <a:ext uri="{FF2B5EF4-FFF2-40B4-BE49-F238E27FC236}">
                <a16:creationId xmlns:a16="http://schemas.microsoft.com/office/drawing/2014/main" id="{96985206-3CAF-34C9-4552-15EDE8FB66E4}"/>
              </a:ext>
            </a:extLst>
          </p:cNvPr>
          <p:cNvSpPr>
            <a:spLocks noChangeArrowheads="1"/>
          </p:cNvSpPr>
          <p:nvPr/>
        </p:nvSpPr>
        <p:spPr bwMode="auto">
          <a:xfrm>
            <a:off x="441286" y="4871961"/>
            <a:ext cx="10700982" cy="1750756"/>
          </a:xfrm>
          <a:prstGeom prst="rect">
            <a:avLst/>
          </a:prstGeom>
          <a:noFill/>
          <a:ln w="76200" cap="sq" cmpd="tri">
            <a:noFill/>
            <a:miter lim="800000"/>
            <a:headEnd type="none" w="sm" len="sm"/>
            <a:tailEnd type="none" w="sm" len="sm"/>
          </a:ln>
        </p:spPr>
        <p:txBody>
          <a:bodyPr anchor="ctr"/>
          <a:lstStyle/>
          <a:p>
            <a:pPr indent="325438">
              <a:lnSpc>
                <a:spcPct val="150000"/>
              </a:lnSpc>
              <a:buClr>
                <a:srgbClr val="FF0000"/>
              </a:buClr>
            </a:pPr>
            <a:r>
              <a:rPr lang="zh-CN" altLang="en-US" b="1" dirty="0">
                <a:solidFill>
                  <a:srgbClr val="00B0F0"/>
                </a:solidFill>
                <a:latin typeface="黑体" pitchFamily="49" charset="-122"/>
                <a:ea typeface="黑体" pitchFamily="49" charset="-122"/>
                <a:sym typeface="Monotype Sorts" pitchFamily="2" charset="2"/>
              </a:rPr>
              <a:t> 课堂案例介绍：</a:t>
            </a:r>
            <a:r>
              <a:rPr lang="zh-CN" altLang="en-US" b="1" dirty="0">
                <a:solidFill>
                  <a:srgbClr val="00B050"/>
                </a:solidFill>
                <a:latin typeface="黑体" pitchFamily="49" charset="-122"/>
                <a:ea typeface="黑体" pitchFamily="49" charset="-122"/>
                <a:sym typeface="Monotype Sorts" pitchFamily="2" charset="2"/>
              </a:rPr>
              <a:t>近期日元贬值的原因及影响</a:t>
            </a:r>
            <a:endParaRPr lang="en-US" altLang="zh-CN" b="1" dirty="0">
              <a:solidFill>
                <a:srgbClr val="00B050"/>
              </a:solidFill>
              <a:latin typeface="黑体" pitchFamily="49" charset="-122"/>
              <a:ea typeface="黑体" pitchFamily="49" charset="-122"/>
              <a:sym typeface="Monotype Sorts" pitchFamily="2" charset="2"/>
            </a:endParaRPr>
          </a:p>
          <a:p>
            <a:pPr indent="325438">
              <a:lnSpc>
                <a:spcPct val="150000"/>
              </a:lnSpc>
              <a:buClr>
                <a:srgbClr val="FF0000"/>
              </a:buClr>
            </a:pPr>
            <a:r>
              <a:rPr lang="zh-CN" altLang="en-US" dirty="0">
                <a:latin typeface="黑体" pitchFamily="49" charset="-122"/>
                <a:ea typeface="黑体" pitchFamily="49" charset="-122"/>
                <a:sym typeface="Monotype Sorts" pitchFamily="2" charset="2"/>
              </a:rPr>
              <a:t> 原因：美联储、欧央行加息</a:t>
            </a:r>
            <a:r>
              <a:rPr lang="en-US" altLang="zh-CN" dirty="0">
                <a:latin typeface="黑体" pitchFamily="49" charset="-122"/>
                <a:ea typeface="黑体" pitchFamily="49" charset="-122"/>
                <a:sym typeface="Monotype Sorts" pitchFamily="2" charset="2"/>
              </a:rPr>
              <a:t>+</a:t>
            </a:r>
            <a:r>
              <a:rPr lang="zh-CN" altLang="en-US" dirty="0">
                <a:latin typeface="黑体" pitchFamily="49" charset="-122"/>
                <a:ea typeface="黑体" pitchFamily="49" charset="-122"/>
                <a:sym typeface="Monotype Sorts" pitchFamily="2" charset="2"/>
              </a:rPr>
              <a:t>日本央行降息（本质原因）；俄乌冲突导致大宗资源价格上涨</a:t>
            </a:r>
            <a:r>
              <a:rPr lang="en-US" altLang="zh-CN" dirty="0">
                <a:latin typeface="黑体" pitchFamily="49" charset="-122"/>
                <a:ea typeface="黑体" pitchFamily="49" charset="-122"/>
                <a:sym typeface="Monotype Sorts" pitchFamily="2" charset="2"/>
              </a:rPr>
              <a:t>+</a:t>
            </a:r>
            <a:r>
              <a:rPr lang="zh-CN" altLang="en-US" dirty="0">
                <a:latin typeface="黑体" pitchFamily="49" charset="-122"/>
                <a:ea typeface="黑体" pitchFamily="49" charset="-122"/>
                <a:sym typeface="Monotype Sorts" pitchFamily="2" charset="2"/>
              </a:rPr>
              <a:t>日本高度依赖能源、粮食进口（导火索）                 </a:t>
            </a:r>
            <a:endParaRPr lang="en-US" altLang="zh-CN" dirty="0">
              <a:latin typeface="黑体" pitchFamily="49" charset="-122"/>
              <a:ea typeface="黑体" pitchFamily="49" charset="-122"/>
              <a:sym typeface="Monotype Sorts" pitchFamily="2" charset="2"/>
            </a:endParaRPr>
          </a:p>
          <a:p>
            <a:pPr indent="325438">
              <a:lnSpc>
                <a:spcPct val="150000"/>
              </a:lnSpc>
              <a:buClr>
                <a:srgbClr val="FF0000"/>
              </a:buClr>
            </a:pPr>
            <a:r>
              <a:rPr lang="zh-CN" altLang="en-US" dirty="0">
                <a:latin typeface="黑体" pitchFamily="49" charset="-122"/>
                <a:ea typeface="黑体" pitchFamily="49" charset="-122"/>
                <a:sym typeface="Monotype Sorts" pitchFamily="2" charset="2"/>
              </a:rPr>
              <a:t> 影响：避险工具、进口企业困境、消费市场承压、股票市场利好（上市公司业绩主要在海外）</a:t>
            </a:r>
            <a:endParaRPr lang="zh-CN" altLang="en-US" dirty="0">
              <a:latin typeface="黑体" pitchFamily="49" charset="-122"/>
              <a:ea typeface="黑体" pitchFamily="49" charset="-122"/>
              <a:sym typeface="Symbol" pitchFamily="18" charset="2"/>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一、总需求</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8</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976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（二）总需求曲线的移动</a:t>
            </a:r>
          </a:p>
        </p:txBody>
      </p:sp>
      <p:sp>
        <p:nvSpPr>
          <p:cNvPr id="4" name="文本框 3"/>
          <p:cNvSpPr txBox="1"/>
          <p:nvPr/>
        </p:nvSpPr>
        <p:spPr>
          <a:xfrm>
            <a:off x="887512" y="1805305"/>
            <a:ext cx="9416548" cy="1828386"/>
          </a:xfrm>
          <a:prstGeom prst="rect">
            <a:avLst/>
          </a:prstGeom>
          <a:noFill/>
        </p:spPr>
        <p:txBody>
          <a:bodyPr wrap="square" rtlCol="0" anchor="t">
            <a:spAutoFit/>
          </a:bodyPr>
          <a:lstStyle/>
          <a:p>
            <a:pPr>
              <a:lnSpc>
                <a:spcPct val="200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收入水平、消费倾向（储蓄倾向）、资本边际效率、利率、汇率、预期、偏好、政策等条件全部或其中某一个变化了，在</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物价水平不变情况下</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，总需求量也会变化。这种变化表现为整个总需求曲线的平行移动。</a:t>
            </a:r>
          </a:p>
        </p:txBody>
      </p:sp>
      <p:sp>
        <p:nvSpPr>
          <p:cNvPr id="29" name="矩形 28"/>
          <p:cNvSpPr/>
          <p:nvPr/>
        </p:nvSpPr>
        <p:spPr>
          <a:xfrm>
            <a:off x="10331450" y="1017905"/>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378960" cy="672465"/>
            <a:chOff x="0" y="499"/>
            <a:chExt cx="6896" cy="1059"/>
          </a:xfrm>
        </p:grpSpPr>
        <p:sp>
          <p:nvSpPr>
            <p:cNvPr id="2" name="矩形 1"/>
            <p:cNvSpPr/>
            <p:nvPr/>
          </p:nvSpPr>
          <p:spPr>
            <a:xfrm>
              <a:off x="0" y="499"/>
              <a:ext cx="689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101" y="542"/>
              <a:ext cx="6693" cy="1016"/>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一、总需求</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9</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976880" cy="39878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（二）总需求曲线的移动</a:t>
            </a:r>
          </a:p>
        </p:txBody>
      </p:sp>
      <p:sp>
        <p:nvSpPr>
          <p:cNvPr id="287753" name="Text Box 9"/>
          <p:cNvSpPr txBox="1"/>
          <p:nvPr/>
        </p:nvSpPr>
        <p:spPr>
          <a:xfrm>
            <a:off x="1291737" y="2137093"/>
            <a:ext cx="665163" cy="758825"/>
          </a:xfrm>
          <a:prstGeom prst="rect">
            <a:avLst/>
          </a:prstGeom>
          <a:noFill/>
          <a:ln w="9525">
            <a:noFill/>
          </a:ln>
        </p:spPr>
        <p:txBody>
          <a:bodyPr vert="eaVert" lIns="100584" tIns="50292" rIns="100584" bIns="50292"/>
          <a:lstStyle/>
          <a:p>
            <a:pPr algn="just"/>
            <a:r>
              <a:rPr lang="zh-CN" altLang="en-US" sz="2000" dirty="0">
                <a:latin typeface="黑体" panose="02010609060101010101" pitchFamily="49" charset="-122"/>
                <a:ea typeface="黑体" panose="02010609060101010101" pitchFamily="49" charset="-122"/>
              </a:rPr>
              <a:t>价格</a:t>
            </a:r>
          </a:p>
        </p:txBody>
      </p:sp>
      <p:sp>
        <p:nvSpPr>
          <p:cNvPr id="287754" name="Line 10"/>
          <p:cNvSpPr/>
          <p:nvPr/>
        </p:nvSpPr>
        <p:spPr>
          <a:xfrm flipV="1">
            <a:off x="1956900" y="2137093"/>
            <a:ext cx="0" cy="3336925"/>
          </a:xfrm>
          <a:prstGeom prst="line">
            <a:avLst/>
          </a:prstGeom>
          <a:ln w="19050" cap="flat" cmpd="sng">
            <a:solidFill>
              <a:srgbClr val="000000"/>
            </a:solidFill>
            <a:prstDash val="solid"/>
            <a:headEnd type="none" w="med" len="med"/>
            <a:tailEnd type="none" w="med" len="med"/>
          </a:ln>
        </p:spPr>
      </p:sp>
      <p:sp>
        <p:nvSpPr>
          <p:cNvPr id="287755" name="Line 11"/>
          <p:cNvSpPr/>
          <p:nvPr/>
        </p:nvSpPr>
        <p:spPr>
          <a:xfrm>
            <a:off x="1956900" y="5474018"/>
            <a:ext cx="4865687" cy="0"/>
          </a:xfrm>
          <a:prstGeom prst="line">
            <a:avLst/>
          </a:prstGeom>
          <a:ln w="19050" cap="flat" cmpd="sng">
            <a:solidFill>
              <a:srgbClr val="000000"/>
            </a:solidFill>
            <a:prstDash val="solid"/>
            <a:headEnd type="none" w="med" len="med"/>
            <a:tailEnd type="none" w="med" len="med"/>
          </a:ln>
        </p:spPr>
      </p:sp>
      <p:sp>
        <p:nvSpPr>
          <p:cNvPr id="287756" name="Line 12"/>
          <p:cNvSpPr/>
          <p:nvPr/>
        </p:nvSpPr>
        <p:spPr>
          <a:xfrm>
            <a:off x="1956900" y="3472180"/>
            <a:ext cx="4424362" cy="0"/>
          </a:xfrm>
          <a:prstGeom prst="line">
            <a:avLst/>
          </a:prstGeom>
          <a:ln w="9525" cap="flat" cmpd="sng">
            <a:solidFill>
              <a:srgbClr val="000000"/>
            </a:solidFill>
            <a:prstDash val="dash"/>
            <a:headEnd type="none" w="med" len="med"/>
            <a:tailEnd type="none" w="med" len="med"/>
          </a:ln>
        </p:spPr>
      </p:sp>
      <p:sp>
        <p:nvSpPr>
          <p:cNvPr id="287757" name="Freeform 13"/>
          <p:cNvSpPr/>
          <p:nvPr/>
        </p:nvSpPr>
        <p:spPr>
          <a:xfrm rot="-692536">
            <a:off x="2661750" y="2648268"/>
            <a:ext cx="1803400" cy="2566987"/>
          </a:xfrm>
          <a:custGeom>
            <a:avLst/>
            <a:gdLst/>
            <a:ahLst/>
            <a:cxnLst>
              <a:cxn ang="0">
                <a:pos x="0" y="0"/>
              </a:cxn>
              <a:cxn ang="0">
                <a:pos x="676275" y="1540192"/>
              </a:cxn>
              <a:cxn ang="0">
                <a:pos x="1803400" y="2566987"/>
              </a:cxn>
            </a:cxnLst>
            <a:rect l="0" t="0" r="0" b="0"/>
            <a:pathLst>
              <a:path w="1440" h="2340">
                <a:moveTo>
                  <a:pt x="0" y="0"/>
                </a:moveTo>
                <a:cubicBezTo>
                  <a:pt x="150" y="507"/>
                  <a:pt x="300" y="1014"/>
                  <a:pt x="540" y="1404"/>
                </a:cubicBezTo>
                <a:cubicBezTo>
                  <a:pt x="780" y="1794"/>
                  <a:pt x="1290" y="2184"/>
                  <a:pt x="1440" y="2340"/>
                </a:cubicBezTo>
              </a:path>
            </a:pathLst>
          </a:custGeom>
          <a:noFill/>
          <a:ln w="76200" cap="flat" cmpd="sng">
            <a:solidFill>
              <a:srgbClr val="0099FF">
                <a:alpha val="100000"/>
              </a:srgbClr>
            </a:solidFill>
            <a:prstDash val="solid"/>
            <a:round/>
            <a:headEnd type="none" w="med" len="med"/>
            <a:tailEnd type="none" w="med" len="med"/>
          </a:ln>
        </p:spPr>
        <p:txBody>
          <a:bodyPr/>
          <a:lstStyle/>
          <a:p>
            <a:endParaRPr lang="zh-CN" altLang="en-US"/>
          </a:p>
        </p:txBody>
      </p:sp>
      <p:sp>
        <p:nvSpPr>
          <p:cNvPr id="287758" name="Freeform 14"/>
          <p:cNvSpPr/>
          <p:nvPr/>
        </p:nvSpPr>
        <p:spPr>
          <a:xfrm rot="-772419">
            <a:off x="3503125" y="2470468"/>
            <a:ext cx="1770062" cy="2503487"/>
          </a:xfrm>
          <a:custGeom>
            <a:avLst/>
            <a:gdLst/>
            <a:ahLst/>
            <a:cxnLst>
              <a:cxn ang="0">
                <a:pos x="0" y="0"/>
              </a:cxn>
              <a:cxn ang="0">
                <a:pos x="663773" y="1502092"/>
              </a:cxn>
              <a:cxn ang="0">
                <a:pos x="1770062" y="2503487"/>
              </a:cxn>
            </a:cxnLst>
            <a:rect l="0" t="0" r="0" b="0"/>
            <a:pathLst>
              <a:path w="1440" h="2340">
                <a:moveTo>
                  <a:pt x="0" y="0"/>
                </a:moveTo>
                <a:cubicBezTo>
                  <a:pt x="150" y="507"/>
                  <a:pt x="300" y="1014"/>
                  <a:pt x="540" y="1404"/>
                </a:cubicBezTo>
                <a:cubicBezTo>
                  <a:pt x="780" y="1794"/>
                  <a:pt x="1290" y="2184"/>
                  <a:pt x="1440" y="2340"/>
                </a:cubicBezTo>
              </a:path>
            </a:pathLst>
          </a:custGeom>
          <a:noFill/>
          <a:ln w="762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287759" name="Freeform 15"/>
          <p:cNvSpPr/>
          <p:nvPr/>
        </p:nvSpPr>
        <p:spPr>
          <a:xfrm rot="-772419">
            <a:off x="4368312" y="2306955"/>
            <a:ext cx="1770063" cy="2335213"/>
          </a:xfrm>
          <a:custGeom>
            <a:avLst/>
            <a:gdLst/>
            <a:ahLst/>
            <a:cxnLst>
              <a:cxn ang="0">
                <a:pos x="0" y="0"/>
              </a:cxn>
              <a:cxn ang="0">
                <a:pos x="663774" y="1401128"/>
              </a:cxn>
              <a:cxn ang="0">
                <a:pos x="1770063" y="2335213"/>
              </a:cxn>
            </a:cxnLst>
            <a:rect l="0" t="0" r="0" b="0"/>
            <a:pathLst>
              <a:path w="1440" h="2340">
                <a:moveTo>
                  <a:pt x="0" y="0"/>
                </a:moveTo>
                <a:cubicBezTo>
                  <a:pt x="150" y="507"/>
                  <a:pt x="300" y="1014"/>
                  <a:pt x="540" y="1404"/>
                </a:cubicBezTo>
                <a:cubicBezTo>
                  <a:pt x="780" y="1794"/>
                  <a:pt x="1290" y="2184"/>
                  <a:pt x="1440" y="2340"/>
                </a:cubicBezTo>
              </a:path>
            </a:pathLst>
          </a:custGeom>
          <a:noFill/>
          <a:ln w="76200" cap="flat" cmpd="sng">
            <a:solidFill>
              <a:srgbClr val="FF9966">
                <a:alpha val="100000"/>
              </a:srgbClr>
            </a:solidFill>
            <a:prstDash val="solid"/>
            <a:round/>
            <a:headEnd type="none" w="med" len="med"/>
            <a:tailEnd type="none" w="med" len="med"/>
          </a:ln>
        </p:spPr>
        <p:txBody>
          <a:bodyPr/>
          <a:lstStyle/>
          <a:p>
            <a:endParaRPr lang="zh-CN" altLang="en-US"/>
          </a:p>
        </p:txBody>
      </p:sp>
      <p:sp>
        <p:nvSpPr>
          <p:cNvPr id="287760" name="Text Box 16"/>
          <p:cNvSpPr txBox="1"/>
          <p:nvPr/>
        </p:nvSpPr>
        <p:spPr>
          <a:xfrm>
            <a:off x="5274775" y="4973955"/>
            <a:ext cx="1104900" cy="500063"/>
          </a:xfrm>
          <a:prstGeom prst="rect">
            <a:avLst/>
          </a:prstGeom>
          <a:noFill/>
          <a:ln w="9525">
            <a:noFill/>
          </a:ln>
        </p:spPr>
        <p:txBody>
          <a:bodyPr lIns="100584" tIns="50292" rIns="100584" bIns="50292"/>
          <a:lstStyle/>
          <a:p>
            <a:pPr algn="just"/>
            <a:r>
              <a:rPr lang="en-US" altLang="zh-CN" dirty="0">
                <a:latin typeface="Times New Roman" panose="02020603050405020304" charset="0"/>
                <a:ea typeface="宋体" panose="02010600030101010101" pitchFamily="2" charset="-122"/>
              </a:rPr>
              <a:t>AD</a:t>
            </a:r>
            <a:r>
              <a:rPr lang="en-US" altLang="zh-CN" baseline="-25000" dirty="0">
                <a:latin typeface="Times New Roman" panose="02020603050405020304"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287761" name="Text Box 17"/>
          <p:cNvSpPr txBox="1"/>
          <p:nvPr/>
        </p:nvSpPr>
        <p:spPr>
          <a:xfrm>
            <a:off x="5717687" y="4472305"/>
            <a:ext cx="1104900" cy="496888"/>
          </a:xfrm>
          <a:prstGeom prst="rect">
            <a:avLst/>
          </a:prstGeom>
          <a:noFill/>
          <a:ln w="9525">
            <a:noFill/>
          </a:ln>
        </p:spPr>
        <p:txBody>
          <a:bodyPr lIns="100584" tIns="50292" rIns="100584" bIns="50292"/>
          <a:lstStyle/>
          <a:p>
            <a:pPr algn="just"/>
            <a:r>
              <a:rPr lang="en-US" altLang="zh-CN" dirty="0">
                <a:latin typeface="Times New Roman" panose="02020603050405020304" charset="0"/>
                <a:ea typeface="宋体" panose="02010600030101010101" pitchFamily="2" charset="-122"/>
              </a:rPr>
              <a:t>AD</a:t>
            </a:r>
            <a:r>
              <a:rPr lang="en-US" altLang="zh-CN" baseline="-25000" dirty="0">
                <a:latin typeface="Times New Roman" panose="02020603050405020304"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287762" name="Text Box 18"/>
          <p:cNvSpPr txBox="1"/>
          <p:nvPr/>
        </p:nvSpPr>
        <p:spPr>
          <a:xfrm>
            <a:off x="5938350" y="3805555"/>
            <a:ext cx="1103312" cy="501650"/>
          </a:xfrm>
          <a:prstGeom prst="rect">
            <a:avLst/>
          </a:prstGeom>
          <a:noFill/>
          <a:ln w="9525">
            <a:noFill/>
          </a:ln>
        </p:spPr>
        <p:txBody>
          <a:bodyPr lIns="100584" tIns="50292" rIns="100584" bIns="50292"/>
          <a:lstStyle/>
          <a:p>
            <a:pPr algn="just"/>
            <a:r>
              <a:rPr lang="en-US" altLang="zh-CN" dirty="0">
                <a:latin typeface="Times New Roman" panose="02020603050405020304" charset="0"/>
                <a:ea typeface="宋体" panose="02010600030101010101" pitchFamily="2" charset="-122"/>
              </a:rPr>
              <a:t>AD</a:t>
            </a:r>
            <a:r>
              <a:rPr lang="en-US" altLang="zh-CN" baseline="-25000" dirty="0">
                <a:latin typeface="Times New Roman" panose="02020603050405020304"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287763" name="Line 19"/>
          <p:cNvSpPr/>
          <p:nvPr/>
        </p:nvSpPr>
        <p:spPr>
          <a:xfrm>
            <a:off x="2841137" y="3472180"/>
            <a:ext cx="0" cy="2001838"/>
          </a:xfrm>
          <a:prstGeom prst="line">
            <a:avLst/>
          </a:prstGeom>
          <a:ln w="9525" cap="flat" cmpd="sng">
            <a:solidFill>
              <a:srgbClr val="000000"/>
            </a:solidFill>
            <a:prstDash val="dash"/>
            <a:headEnd type="none" w="med" len="med"/>
            <a:tailEnd type="none" w="med" len="med"/>
          </a:ln>
        </p:spPr>
      </p:sp>
      <p:sp>
        <p:nvSpPr>
          <p:cNvPr id="287764" name="Line 20"/>
          <p:cNvSpPr/>
          <p:nvPr/>
        </p:nvSpPr>
        <p:spPr>
          <a:xfrm>
            <a:off x="3725375" y="3472180"/>
            <a:ext cx="0" cy="2001838"/>
          </a:xfrm>
          <a:prstGeom prst="line">
            <a:avLst/>
          </a:prstGeom>
          <a:ln w="9525" cap="flat" cmpd="sng">
            <a:solidFill>
              <a:srgbClr val="000000"/>
            </a:solidFill>
            <a:prstDash val="dash"/>
            <a:headEnd type="none" w="med" len="med"/>
            <a:tailEnd type="none" w="med" len="med"/>
          </a:ln>
        </p:spPr>
      </p:sp>
      <p:sp>
        <p:nvSpPr>
          <p:cNvPr id="287765" name="Line 21"/>
          <p:cNvSpPr/>
          <p:nvPr/>
        </p:nvSpPr>
        <p:spPr>
          <a:xfrm>
            <a:off x="4831862" y="3472180"/>
            <a:ext cx="0" cy="2001838"/>
          </a:xfrm>
          <a:prstGeom prst="line">
            <a:avLst/>
          </a:prstGeom>
          <a:ln w="9525" cap="flat" cmpd="sng">
            <a:solidFill>
              <a:srgbClr val="000000"/>
            </a:solidFill>
            <a:prstDash val="dash"/>
            <a:headEnd type="none" w="med" len="med"/>
            <a:tailEnd type="none" w="med" len="med"/>
          </a:ln>
        </p:spPr>
      </p:sp>
      <p:sp>
        <p:nvSpPr>
          <p:cNvPr id="287766" name="Text Box 22"/>
          <p:cNvSpPr txBox="1"/>
          <p:nvPr/>
        </p:nvSpPr>
        <p:spPr>
          <a:xfrm>
            <a:off x="1291737" y="3305493"/>
            <a:ext cx="665163" cy="498475"/>
          </a:xfrm>
          <a:prstGeom prst="rect">
            <a:avLst/>
          </a:prstGeom>
          <a:noFill/>
          <a:ln w="9525">
            <a:noFill/>
          </a:ln>
        </p:spPr>
        <p:txBody>
          <a:bodyPr lIns="100584" tIns="50292" rIns="100584" bIns="50292"/>
          <a:lstStyle/>
          <a:p>
            <a:pPr algn="just"/>
            <a:r>
              <a:rPr lang="en-US" altLang="zh-CN" dirty="0">
                <a:latin typeface="Times New Roman" panose="02020603050405020304" charset="0"/>
                <a:ea typeface="宋体" panose="02010600030101010101" pitchFamily="2" charset="-122"/>
              </a:rPr>
              <a:t>P</a:t>
            </a:r>
            <a:r>
              <a:rPr lang="en-US" altLang="zh-CN" baseline="-25000" dirty="0">
                <a:latin typeface="Times New Roman" panose="02020603050405020304"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287767" name="Text Box 23"/>
          <p:cNvSpPr txBox="1"/>
          <p:nvPr/>
        </p:nvSpPr>
        <p:spPr>
          <a:xfrm>
            <a:off x="2618887" y="5474018"/>
            <a:ext cx="665163" cy="500062"/>
          </a:xfrm>
          <a:prstGeom prst="rect">
            <a:avLst/>
          </a:prstGeom>
          <a:noFill/>
          <a:ln w="9525">
            <a:noFill/>
          </a:ln>
        </p:spPr>
        <p:txBody>
          <a:bodyPr lIns="100584" tIns="50292" rIns="100584" bIns="50292"/>
          <a:lstStyle/>
          <a:p>
            <a:pPr algn="just"/>
            <a:r>
              <a:rPr lang="en-US" altLang="zh-CN" dirty="0">
                <a:latin typeface="Times New Roman" panose="02020603050405020304" charset="0"/>
                <a:ea typeface="宋体" panose="02010600030101010101" pitchFamily="2" charset="-122"/>
              </a:rPr>
              <a:t>Y</a:t>
            </a:r>
            <a:r>
              <a:rPr lang="en-US" altLang="zh-CN" baseline="-25000" dirty="0">
                <a:latin typeface="Times New Roman" panose="02020603050405020304"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287768" name="Text Box 24"/>
          <p:cNvSpPr txBox="1"/>
          <p:nvPr/>
        </p:nvSpPr>
        <p:spPr>
          <a:xfrm>
            <a:off x="3504712" y="5474018"/>
            <a:ext cx="663575" cy="500062"/>
          </a:xfrm>
          <a:prstGeom prst="rect">
            <a:avLst/>
          </a:prstGeom>
          <a:noFill/>
          <a:ln w="9525">
            <a:noFill/>
          </a:ln>
        </p:spPr>
        <p:txBody>
          <a:bodyPr lIns="100584" tIns="50292" rIns="100584" bIns="50292"/>
          <a:lstStyle/>
          <a:p>
            <a:pPr algn="just"/>
            <a:r>
              <a:rPr lang="en-US" altLang="zh-CN" dirty="0">
                <a:latin typeface="Times New Roman" panose="02020603050405020304" charset="0"/>
                <a:ea typeface="宋体" panose="02010600030101010101" pitchFamily="2" charset="-122"/>
              </a:rPr>
              <a:t>Y</a:t>
            </a:r>
            <a:r>
              <a:rPr lang="en-US" altLang="zh-CN" baseline="-25000" dirty="0">
                <a:latin typeface="Times New Roman" panose="02020603050405020304"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287769" name="Text Box 25"/>
          <p:cNvSpPr txBox="1"/>
          <p:nvPr/>
        </p:nvSpPr>
        <p:spPr>
          <a:xfrm>
            <a:off x="4611200" y="5474018"/>
            <a:ext cx="661987" cy="500062"/>
          </a:xfrm>
          <a:prstGeom prst="rect">
            <a:avLst/>
          </a:prstGeom>
          <a:noFill/>
          <a:ln w="9525">
            <a:noFill/>
          </a:ln>
        </p:spPr>
        <p:txBody>
          <a:bodyPr lIns="100584" tIns="50292" rIns="100584" bIns="50292"/>
          <a:lstStyle/>
          <a:p>
            <a:pPr algn="just"/>
            <a:r>
              <a:rPr lang="en-US" altLang="zh-CN" dirty="0">
                <a:latin typeface="Times New Roman" panose="02020603050405020304" charset="0"/>
                <a:ea typeface="宋体" panose="02010600030101010101" pitchFamily="2" charset="-122"/>
              </a:rPr>
              <a:t>Y</a:t>
            </a:r>
            <a:r>
              <a:rPr lang="en-US" altLang="zh-CN" baseline="-25000" dirty="0">
                <a:latin typeface="Times New Roman" panose="02020603050405020304"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287770" name="Text Box 26"/>
          <p:cNvSpPr txBox="1"/>
          <p:nvPr/>
        </p:nvSpPr>
        <p:spPr>
          <a:xfrm>
            <a:off x="5722450" y="5474018"/>
            <a:ext cx="1322387" cy="500062"/>
          </a:xfrm>
          <a:prstGeom prst="rect">
            <a:avLst/>
          </a:prstGeom>
          <a:noFill/>
          <a:ln w="9525">
            <a:noFill/>
          </a:ln>
        </p:spPr>
        <p:txBody>
          <a:bodyPr lIns="100584" tIns="50292" rIns="100584" bIns="50292"/>
          <a:lstStyle/>
          <a:p>
            <a:pPr algn="just"/>
            <a:r>
              <a:rPr lang="zh-CN" altLang="en-US" sz="2000" dirty="0">
                <a:latin typeface="黑体" panose="02010609060101010101" pitchFamily="49" charset="-122"/>
                <a:ea typeface="黑体" panose="02010609060101010101" pitchFamily="49" charset="-122"/>
              </a:rPr>
              <a:t>总产出</a:t>
            </a:r>
          </a:p>
        </p:txBody>
      </p:sp>
      <p:sp>
        <p:nvSpPr>
          <p:cNvPr id="287771" name="AutoShape 27"/>
          <p:cNvSpPr/>
          <p:nvPr/>
        </p:nvSpPr>
        <p:spPr>
          <a:xfrm>
            <a:off x="3725375" y="2970530"/>
            <a:ext cx="665162" cy="166688"/>
          </a:xfrm>
          <a:prstGeom prst="rightArrow">
            <a:avLst>
              <a:gd name="adj1" fmla="val 50000"/>
              <a:gd name="adj2" fmla="val 99761"/>
            </a:avLst>
          </a:prstGeom>
          <a:solidFill>
            <a:srgbClr val="CCFFCC"/>
          </a:solidFill>
          <a:ln w="9525"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287772" name="AutoShape 28"/>
          <p:cNvSpPr/>
          <p:nvPr/>
        </p:nvSpPr>
        <p:spPr>
          <a:xfrm rot="10800000">
            <a:off x="2701437" y="3048318"/>
            <a:ext cx="663575" cy="166687"/>
          </a:xfrm>
          <a:prstGeom prst="rightArrow">
            <a:avLst>
              <a:gd name="adj1" fmla="val 50000"/>
              <a:gd name="adj2" fmla="val 99524"/>
            </a:avLst>
          </a:prstGeom>
          <a:solidFill>
            <a:srgbClr val="CCFFCC"/>
          </a:solidFill>
          <a:ln w="9525"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287773" name="Oval 29"/>
          <p:cNvSpPr/>
          <p:nvPr/>
        </p:nvSpPr>
        <p:spPr>
          <a:xfrm>
            <a:off x="3636475" y="3351530"/>
            <a:ext cx="225425" cy="222250"/>
          </a:xfrm>
          <a:prstGeom prst="ellipse">
            <a:avLst/>
          </a:prstGeom>
          <a:solidFill>
            <a:srgbClr val="000000"/>
          </a:solidFill>
          <a:ln w="952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774" name="Oval 30"/>
          <p:cNvSpPr/>
          <p:nvPr/>
        </p:nvSpPr>
        <p:spPr>
          <a:xfrm>
            <a:off x="2666512" y="3351530"/>
            <a:ext cx="249238" cy="223838"/>
          </a:xfrm>
          <a:prstGeom prst="ellipse">
            <a:avLst/>
          </a:prstGeom>
          <a:solidFill>
            <a:srgbClr val="000000"/>
          </a:solidFill>
          <a:ln w="952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775" name="Oval 31"/>
          <p:cNvSpPr/>
          <p:nvPr/>
        </p:nvSpPr>
        <p:spPr>
          <a:xfrm>
            <a:off x="4703275" y="3351530"/>
            <a:ext cx="212725" cy="223838"/>
          </a:xfrm>
          <a:prstGeom prst="ellipse">
            <a:avLst/>
          </a:prstGeom>
          <a:solidFill>
            <a:srgbClr val="000000"/>
          </a:solidFill>
          <a:ln w="952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287776" name="Text Box 32"/>
          <p:cNvSpPr txBox="1"/>
          <p:nvPr/>
        </p:nvSpPr>
        <p:spPr>
          <a:xfrm>
            <a:off x="4916000" y="1986280"/>
            <a:ext cx="1812925" cy="501650"/>
          </a:xfrm>
          <a:prstGeom prst="rect">
            <a:avLst/>
          </a:prstGeom>
          <a:noFill/>
          <a:ln w="9525" cap="flat" cmpd="sng">
            <a:noFill/>
            <a:prstDash val="solid"/>
            <a:miter/>
            <a:headEnd type="none" w="med" len="med"/>
            <a:tailEnd type="none" w="med" len="med"/>
          </a:ln>
        </p:spPr>
        <p:txBody>
          <a:bodyPr lIns="100584" tIns="50292" rIns="100584" bIns="50292"/>
          <a:lstStyle/>
          <a:p>
            <a:r>
              <a:rPr lang="zh-CN" altLang="en-US" sz="2000" dirty="0">
                <a:latin typeface="黑体" panose="02010609060101010101" pitchFamily="49" charset="-122"/>
                <a:ea typeface="黑体" panose="02010609060101010101" pitchFamily="49" charset="-122"/>
              </a:rPr>
              <a:t>总需求增加</a:t>
            </a:r>
          </a:p>
        </p:txBody>
      </p:sp>
      <p:sp>
        <p:nvSpPr>
          <p:cNvPr id="287777" name="Text Box 33"/>
          <p:cNvSpPr txBox="1"/>
          <p:nvPr/>
        </p:nvSpPr>
        <p:spPr>
          <a:xfrm>
            <a:off x="2249000" y="2014855"/>
            <a:ext cx="1762125" cy="501650"/>
          </a:xfrm>
          <a:prstGeom prst="rect">
            <a:avLst/>
          </a:prstGeom>
          <a:noFill/>
          <a:ln w="9525" cap="flat" cmpd="sng">
            <a:noFill/>
            <a:prstDash val="solid"/>
            <a:miter/>
            <a:headEnd type="none" w="med" len="med"/>
            <a:tailEnd type="none" w="med" len="med"/>
          </a:ln>
        </p:spPr>
        <p:txBody>
          <a:bodyPr lIns="100584" tIns="50292" rIns="100584" bIns="50292"/>
          <a:lstStyle/>
          <a:p>
            <a:r>
              <a:rPr lang="zh-CN" altLang="en-US" sz="2000" dirty="0">
                <a:latin typeface="黑体" panose="02010609060101010101" pitchFamily="49" charset="-122"/>
                <a:ea typeface="黑体" panose="02010609060101010101" pitchFamily="49" charset="-122"/>
              </a:rPr>
              <a:t>总需求减少</a:t>
            </a:r>
          </a:p>
        </p:txBody>
      </p:sp>
      <p:sp>
        <p:nvSpPr>
          <p:cNvPr id="37" name="TextBox 36"/>
          <p:cNvSpPr txBox="1"/>
          <p:nvPr/>
        </p:nvSpPr>
        <p:spPr>
          <a:xfrm>
            <a:off x="5179055" y="290178"/>
            <a:ext cx="4152099" cy="954107"/>
          </a:xfrm>
          <a:prstGeom prst="rect">
            <a:avLst/>
          </a:prstGeom>
          <a:noFill/>
        </p:spPr>
        <p:txBody>
          <a:bodyPr wrap="none" rtlCol="0">
            <a:spAutoFit/>
          </a:bodyPr>
          <a:lstStyle/>
          <a:p>
            <a:pPr algn="ctr"/>
            <a:r>
              <a:rPr lang="zh-CN" altLang="en-US" sz="2800" b="1" dirty="0">
                <a:solidFill>
                  <a:srgbClr val="00B050"/>
                </a:solidFill>
                <a:effectLst>
                  <a:outerShdw blurRad="38100" dist="38100" dir="2700000" algn="tl">
                    <a:srgbClr val="000000">
                      <a:alpha val="43137"/>
                    </a:srgbClr>
                  </a:outerShdw>
                </a:effectLst>
                <a:latin typeface="黑体" pitchFamily="49" charset="-122"/>
                <a:ea typeface="黑体" pitchFamily="49" charset="-122"/>
              </a:rPr>
              <a:t>思考：如何增加总需求？</a:t>
            </a:r>
            <a:endParaRPr lang="en-US" altLang="zh-CN" sz="2800" b="1" dirty="0">
              <a:solidFill>
                <a:srgbClr val="00B050"/>
              </a:solidFill>
              <a:effectLst>
                <a:outerShdw blurRad="38100" dist="38100" dir="2700000" algn="tl">
                  <a:srgbClr val="000000">
                    <a:alpha val="43137"/>
                  </a:srgbClr>
                </a:outerShdw>
              </a:effectLst>
              <a:latin typeface="黑体" pitchFamily="49" charset="-122"/>
              <a:ea typeface="黑体" pitchFamily="49" charset="-122"/>
            </a:endParaRPr>
          </a:p>
          <a:p>
            <a:pPr algn="ctr"/>
            <a:endParaRPr lang="zh-CN" altLang="en-US" sz="2800" b="1" dirty="0">
              <a:solidFill>
                <a:srgbClr val="00B050"/>
              </a:solidFill>
              <a:effectLst>
                <a:outerShdw blurRad="38100" dist="38100" dir="2700000" algn="tl">
                  <a:srgbClr val="000000">
                    <a:alpha val="43137"/>
                  </a:srgbClr>
                </a:outerShdw>
              </a:effectLst>
              <a:latin typeface="黑体" pitchFamily="49" charset="-122"/>
              <a:ea typeface="黑体" pitchFamily="49" charset="-122"/>
            </a:endParaRPr>
          </a:p>
        </p:txBody>
      </p:sp>
      <p:pic>
        <p:nvPicPr>
          <p:cNvPr id="6146" name="Picture 2" descr="https://ss1.bdstatic.com/70cFuXSh_Q1YnxGkpoWK1HF6hhy/it/u=3051591764,1380197869&amp;fm=26&amp;gp=0.jpg"/>
          <p:cNvPicPr>
            <a:picLocks noChangeAspect="1" noChangeArrowheads="1"/>
          </p:cNvPicPr>
          <p:nvPr/>
        </p:nvPicPr>
        <p:blipFill>
          <a:blip r:embed="rId3" cstate="print"/>
          <a:srcRect/>
          <a:stretch>
            <a:fillRect/>
          </a:stretch>
        </p:blipFill>
        <p:spPr bwMode="auto">
          <a:xfrm>
            <a:off x="7503042" y="2349514"/>
            <a:ext cx="3879192" cy="2954352"/>
          </a:xfrm>
          <a:prstGeom prst="rect">
            <a:avLst/>
          </a:prstGeom>
          <a:noFill/>
        </p:spPr>
      </p:pic>
      <p:sp>
        <p:nvSpPr>
          <p:cNvPr id="35" name="TextBox 36">
            <a:extLst>
              <a:ext uri="{FF2B5EF4-FFF2-40B4-BE49-F238E27FC236}">
                <a16:creationId xmlns:a16="http://schemas.microsoft.com/office/drawing/2014/main" id="{E06A31C0-2D66-3527-0C54-53B0501ED937}"/>
              </a:ext>
            </a:extLst>
          </p:cNvPr>
          <p:cNvSpPr txBox="1"/>
          <p:nvPr/>
        </p:nvSpPr>
        <p:spPr>
          <a:xfrm>
            <a:off x="4624541" y="1137932"/>
            <a:ext cx="6840334" cy="369332"/>
          </a:xfrm>
          <a:prstGeom prst="rect">
            <a:avLst/>
          </a:prstGeom>
          <a:noFill/>
        </p:spPr>
        <p:txBody>
          <a:bodyPr wrap="none" rtlCol="0">
            <a:spAutoFit/>
          </a:bodyPr>
          <a:lstStyle/>
          <a:p>
            <a:pPr algn="ctr"/>
            <a:r>
              <a:rPr lang="zh-CN" altLang="en-US" dirty="0"/>
              <a:t>收入、边际消费倾向、资本边际效率、汇率、宏观政策、预期</a:t>
            </a:r>
            <a:r>
              <a:rPr lang="en-US" altLang="zh-CN" dirty="0"/>
              <a:t>……</a:t>
            </a:r>
            <a:endParaRPr lang="zh-CN" altLang="en-US" sz="2800" b="1" dirty="0">
              <a:solidFill>
                <a:srgbClr val="00B050"/>
              </a:solidFill>
              <a:effectLst>
                <a:outerShdw blurRad="38100" dist="38100" dir="2700000" algn="tl">
                  <a:srgbClr val="000000">
                    <a:alpha val="43137"/>
                  </a:srgbClr>
                </a:outerShdw>
              </a:effectLst>
              <a:latin typeface="黑体" pitchFamily="49" charset="-122"/>
              <a:ea typeface="黑体" pitchFamily="49" charset="-122"/>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7771"/>
                                        </p:tgtEl>
                                        <p:attrNameLst>
                                          <p:attrName>style.visibility</p:attrName>
                                        </p:attrNameLst>
                                      </p:cBhvr>
                                      <p:to>
                                        <p:strVal val="visible"/>
                                      </p:to>
                                    </p:set>
                                    <p:animEffect transition="in" filter="wipe(left)">
                                      <p:cBhvr>
                                        <p:cTn id="7" dur="500"/>
                                        <p:tgtEl>
                                          <p:spTgt spid="287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7759"/>
                                        </p:tgtEl>
                                        <p:attrNameLst>
                                          <p:attrName>style.visibility</p:attrName>
                                        </p:attrNameLst>
                                      </p:cBhvr>
                                      <p:to>
                                        <p:strVal val="visible"/>
                                      </p:to>
                                    </p:set>
                                    <p:animEffect transition="in" filter="wipe(up)">
                                      <p:cBhvr>
                                        <p:cTn id="12" dur="500"/>
                                        <p:tgtEl>
                                          <p:spTgt spid="28775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87775"/>
                                        </p:tgtEl>
                                        <p:attrNameLst>
                                          <p:attrName>style.visibility</p:attrName>
                                        </p:attrNameLst>
                                      </p:cBhvr>
                                      <p:to>
                                        <p:strVal val="visible"/>
                                      </p:to>
                                    </p:set>
                                    <p:animEffect transition="in" filter="wipe(up)">
                                      <p:cBhvr>
                                        <p:cTn id="15" dur="500"/>
                                        <p:tgtEl>
                                          <p:spTgt spid="287775"/>
                                        </p:tgtEl>
                                      </p:cBhvr>
                                    </p:animEffect>
                                  </p:childTnLst>
                                </p:cTn>
                              </p:par>
                              <p:par>
                                <p:cTn id="16" presetID="22" presetClass="entr" presetSubtype="1" fill="hold" nodeType="withEffect">
                                  <p:stCondLst>
                                    <p:cond delay="0"/>
                                  </p:stCondLst>
                                  <p:childTnLst>
                                    <p:set>
                                      <p:cBhvr>
                                        <p:cTn id="17" dur="1" fill="hold">
                                          <p:stCondLst>
                                            <p:cond delay="0"/>
                                          </p:stCondLst>
                                        </p:cTn>
                                        <p:tgtEl>
                                          <p:spTgt spid="287765"/>
                                        </p:tgtEl>
                                        <p:attrNameLst>
                                          <p:attrName>style.visibility</p:attrName>
                                        </p:attrNameLst>
                                      </p:cBhvr>
                                      <p:to>
                                        <p:strVal val="visible"/>
                                      </p:to>
                                    </p:set>
                                    <p:animEffect transition="in" filter="wipe(up)">
                                      <p:cBhvr>
                                        <p:cTn id="18" dur="500"/>
                                        <p:tgtEl>
                                          <p:spTgt spid="28776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87769"/>
                                        </p:tgtEl>
                                        <p:attrNameLst>
                                          <p:attrName>style.visibility</p:attrName>
                                        </p:attrNameLst>
                                      </p:cBhvr>
                                      <p:to>
                                        <p:strVal val="visible"/>
                                      </p:to>
                                    </p:set>
                                    <p:animEffect transition="in" filter="wipe(up)">
                                      <p:cBhvr>
                                        <p:cTn id="21" dur="500"/>
                                        <p:tgtEl>
                                          <p:spTgt spid="28776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87776"/>
                                        </p:tgtEl>
                                        <p:attrNameLst>
                                          <p:attrName>style.visibility</p:attrName>
                                        </p:attrNameLst>
                                      </p:cBhvr>
                                      <p:to>
                                        <p:strVal val="visible"/>
                                      </p:to>
                                    </p:set>
                                    <p:animEffect transition="in" filter="blinds(horizontal)">
                                      <p:cBhvr>
                                        <p:cTn id="24" dur="500"/>
                                        <p:tgtEl>
                                          <p:spTgt spid="28777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87774"/>
                                        </p:tgtEl>
                                        <p:attrNameLst>
                                          <p:attrName>style.visibility</p:attrName>
                                        </p:attrNameLst>
                                      </p:cBhvr>
                                      <p:to>
                                        <p:strVal val="visible"/>
                                      </p:to>
                                    </p:set>
                                    <p:animEffect transition="in" filter="wipe(left)">
                                      <p:cBhvr>
                                        <p:cTn id="29" dur="500"/>
                                        <p:tgtEl>
                                          <p:spTgt spid="28777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87757"/>
                                        </p:tgtEl>
                                        <p:attrNameLst>
                                          <p:attrName>style.visibility</p:attrName>
                                        </p:attrNameLst>
                                      </p:cBhvr>
                                      <p:to>
                                        <p:strVal val="visible"/>
                                      </p:to>
                                    </p:set>
                                    <p:animEffect transition="in" filter="wipe(left)">
                                      <p:cBhvr>
                                        <p:cTn id="32" dur="500"/>
                                        <p:tgtEl>
                                          <p:spTgt spid="28775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87777"/>
                                        </p:tgtEl>
                                        <p:attrNameLst>
                                          <p:attrName>style.visibility</p:attrName>
                                        </p:attrNameLst>
                                      </p:cBhvr>
                                      <p:to>
                                        <p:strVal val="visible"/>
                                      </p:to>
                                    </p:set>
                                    <p:animEffect transition="in" filter="wipe(left)">
                                      <p:cBhvr>
                                        <p:cTn id="35" dur="500"/>
                                        <p:tgtEl>
                                          <p:spTgt spid="287777"/>
                                        </p:tgtEl>
                                      </p:cBhvr>
                                    </p:animEffect>
                                  </p:childTnLst>
                                </p:cTn>
                              </p:par>
                              <p:par>
                                <p:cTn id="36" presetID="22" presetClass="entr" presetSubtype="8" fill="hold" nodeType="withEffect">
                                  <p:stCondLst>
                                    <p:cond delay="0"/>
                                  </p:stCondLst>
                                  <p:childTnLst>
                                    <p:set>
                                      <p:cBhvr>
                                        <p:cTn id="37" dur="1" fill="hold">
                                          <p:stCondLst>
                                            <p:cond delay="0"/>
                                          </p:stCondLst>
                                        </p:cTn>
                                        <p:tgtEl>
                                          <p:spTgt spid="287763"/>
                                        </p:tgtEl>
                                        <p:attrNameLst>
                                          <p:attrName>style.visibility</p:attrName>
                                        </p:attrNameLst>
                                      </p:cBhvr>
                                      <p:to>
                                        <p:strVal val="visible"/>
                                      </p:to>
                                    </p:set>
                                    <p:animEffect transition="in" filter="wipe(left)">
                                      <p:cBhvr>
                                        <p:cTn id="38" dur="500"/>
                                        <p:tgtEl>
                                          <p:spTgt spid="28776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87767"/>
                                        </p:tgtEl>
                                        <p:attrNameLst>
                                          <p:attrName>style.visibility</p:attrName>
                                        </p:attrNameLst>
                                      </p:cBhvr>
                                      <p:to>
                                        <p:strVal val="visible"/>
                                      </p:to>
                                    </p:set>
                                    <p:animEffect transition="in" filter="wipe(left)">
                                      <p:cBhvr>
                                        <p:cTn id="41" dur="500"/>
                                        <p:tgtEl>
                                          <p:spTgt spid="287767"/>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287772"/>
                                        </p:tgtEl>
                                        <p:attrNameLst>
                                          <p:attrName>style.visibility</p:attrName>
                                        </p:attrNameLst>
                                      </p:cBhvr>
                                      <p:to>
                                        <p:strVal val="visible"/>
                                      </p:to>
                                    </p:set>
                                    <p:animEffect transition="in" filter="wipe(right)">
                                      <p:cBhvr>
                                        <p:cTn id="44" dur="500"/>
                                        <p:tgtEl>
                                          <p:spTgt spid="28777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146"/>
                                        </p:tgtEl>
                                        <p:attrNameLst>
                                          <p:attrName>style.visibility</p:attrName>
                                        </p:attrNameLst>
                                      </p:cBhvr>
                                      <p:to>
                                        <p:strVal val="visible"/>
                                      </p:to>
                                    </p:set>
                                    <p:anim calcmode="lin" valueType="num">
                                      <p:cBhvr additive="base">
                                        <p:cTn id="55" dur="500" fill="hold"/>
                                        <p:tgtEl>
                                          <p:spTgt spid="6146"/>
                                        </p:tgtEl>
                                        <p:attrNameLst>
                                          <p:attrName>ppt_x</p:attrName>
                                        </p:attrNameLst>
                                      </p:cBhvr>
                                      <p:tavLst>
                                        <p:tav tm="0">
                                          <p:val>
                                            <p:strVal val="#ppt_x"/>
                                          </p:val>
                                        </p:tav>
                                        <p:tav tm="100000">
                                          <p:val>
                                            <p:strVal val="#ppt_x"/>
                                          </p:val>
                                        </p:tav>
                                      </p:tavLst>
                                    </p:anim>
                                    <p:anim calcmode="lin" valueType="num">
                                      <p:cBhvr additive="base">
                                        <p:cTn id="56"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ppt_x"/>
                                          </p:val>
                                        </p:tav>
                                        <p:tav tm="100000">
                                          <p:val>
                                            <p:strVal val="#ppt_x"/>
                                          </p:val>
                                        </p:tav>
                                      </p:tavLst>
                                    </p:anim>
                                    <p:anim calcmode="lin" valueType="num">
                                      <p:cBhvr additive="base">
                                        <p:cTn id="62"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7" grpId="0" animBg="1"/>
      <p:bldP spid="287759" grpId="0" animBg="1"/>
      <p:bldP spid="287767" grpId="0"/>
      <p:bldP spid="287769" grpId="0"/>
      <p:bldP spid="287771" grpId="0" animBg="1"/>
      <p:bldP spid="287772" grpId="0" animBg="1"/>
      <p:bldP spid="287774" grpId="0" animBg="1"/>
      <p:bldP spid="287775" grpId="0" animBg="1"/>
      <p:bldP spid="287776" grpId="0"/>
      <p:bldP spid="287777" grpId="0"/>
      <p:bldP spid="37" grpId="0"/>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1237</TotalTime>
  <Words>2496</Words>
  <Application>Microsoft Office PowerPoint</Application>
  <PresentationFormat>宽屏</PresentationFormat>
  <Paragraphs>356</Paragraphs>
  <Slides>36</Slides>
  <Notes>2</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36</vt:i4>
      </vt:variant>
    </vt:vector>
  </HeadingPairs>
  <TitlesOfParts>
    <vt:vector size="48" baseType="lpstr">
      <vt:lpstr>黑体</vt:lpstr>
      <vt:lpstr>宋体</vt:lpstr>
      <vt:lpstr>楷体</vt:lpstr>
      <vt:lpstr>Meiryo UI</vt:lpstr>
      <vt:lpstr>Wingdings</vt:lpstr>
      <vt:lpstr>微软雅黑</vt:lpstr>
      <vt:lpstr>Times New Roman</vt:lpstr>
      <vt:lpstr>Arial</vt:lpstr>
      <vt:lpstr>Times</vt:lpstr>
      <vt:lpstr>Office 主题​​</vt:lpstr>
      <vt:lpstr>1_Office 主题​​</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Administrator</dc:creator>
  <cp:lastModifiedBy>windows</cp:lastModifiedBy>
  <cp:revision>219</cp:revision>
  <dcterms:created xsi:type="dcterms:W3CDTF">2019-06-19T02:08:00Z</dcterms:created>
  <dcterms:modified xsi:type="dcterms:W3CDTF">2022-05-20T04:55:47Z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